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73" r:id="rId2"/>
    <p:sldId id="307" r:id="rId3"/>
    <p:sldId id="294" r:id="rId4"/>
    <p:sldId id="341" r:id="rId5"/>
    <p:sldId id="344" r:id="rId6"/>
    <p:sldId id="296" r:id="rId7"/>
    <p:sldId id="309" r:id="rId8"/>
    <p:sldId id="347" r:id="rId9"/>
    <p:sldId id="314" r:id="rId10"/>
    <p:sldId id="346" r:id="rId11"/>
    <p:sldId id="325" r:id="rId12"/>
    <p:sldId id="331" r:id="rId13"/>
    <p:sldId id="337" r:id="rId14"/>
    <p:sldId id="332" r:id="rId15"/>
    <p:sldId id="317" r:id="rId16"/>
    <p:sldId id="352" r:id="rId17"/>
    <p:sldId id="351" r:id="rId18"/>
    <p:sldId id="338" r:id="rId19"/>
    <p:sldId id="350" r:id="rId20"/>
    <p:sldId id="313" r:id="rId21"/>
    <p:sldId id="292" r:id="rId22"/>
    <p:sldId id="335" r:id="rId23"/>
    <p:sldId id="34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6245" autoAdjust="0"/>
  </p:normalViewPr>
  <p:slideViewPr>
    <p:cSldViewPr snapToGrid="0" snapToObjects="1">
      <p:cViewPr varScale="1">
        <p:scale>
          <a:sx n="85" d="100"/>
          <a:sy n="85" d="100"/>
        </p:scale>
        <p:origin x="77" y="518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dMJD</a:t>
            </a:r>
            <a:r>
              <a:rPr lang="en-US" altLang="zh-CN" dirty="0"/>
              <a:t>(TT)-</a:t>
            </a:r>
            <a:r>
              <a:rPr lang="zh-CN" altLang="en-US" dirty="0"/>
              <a:t>闰秒差</a:t>
            </a:r>
            <a:r>
              <a:rPr lang="en-GB" altLang="zh-CN" dirty="0"/>
              <a:t>+dUT1-dUT1_J2000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7.png"/><Relationship Id="rId9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40.wm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3.sv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53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.svg"/><Relationship Id="rId5" Type="http://schemas.openxmlformats.org/officeDocument/2006/relationships/image" Target="../media/image48.wmf"/><Relationship Id="rId15" Type="http://schemas.openxmlformats.org/officeDocument/2006/relationships/image" Target="../media/image52.wmf"/><Relationship Id="rId10" Type="http://schemas.openxmlformats.org/officeDocument/2006/relationships/image" Target="../media/image2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11.svg"/><Relationship Id="rId17" Type="http://schemas.openxmlformats.org/officeDocument/2006/relationships/image" Target="../media/image48.wmf"/><Relationship Id="rId2" Type="http://schemas.openxmlformats.org/officeDocument/2006/relationships/image" Target="../media/image46.png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20.bin"/><Relationship Id="rId15" Type="http://schemas.openxmlformats.org/officeDocument/2006/relationships/image" Target="../media/image47.png"/><Relationship Id="rId10" Type="http://schemas.openxmlformats.org/officeDocument/2006/relationships/image" Target="../media/image58.wmf"/><Relationship Id="rId19" Type="http://schemas.openxmlformats.org/officeDocument/2006/relationships/image" Target="../media/image49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1.wmf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3.wmf"/><Relationship Id="rId2" Type="http://schemas.openxmlformats.org/officeDocument/2006/relationships/image" Target="../media/image47.png"/><Relationship Id="rId16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60.wmf"/><Relationship Id="rId5" Type="http://schemas.openxmlformats.org/officeDocument/2006/relationships/image" Target="../media/image2.png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48.wmf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2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8.png"/><Relationship Id="rId7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9.svg"/><Relationship Id="rId7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wmf"/><Relationship Id="rId4" Type="http://schemas.openxmlformats.org/officeDocument/2006/relationships/image" Target="../media/image15.gi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iers.org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celestra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02-03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地心坐标系统及相互转换</a:t>
              </a: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637452"/>
            <a:ext cx="5626779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参考坐标系及航天应用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夏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黄版）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第四章*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IERS Conventions (2010)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D81BD-E80E-30C3-D137-65DA8143511E}"/>
              </a:ext>
            </a:extLst>
          </p:cNvPr>
          <p:cNvSpPr/>
          <p:nvPr/>
        </p:nvSpPr>
        <p:spPr>
          <a:xfrm>
            <a:off x="1126503" y="6293003"/>
            <a:ext cx="7143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 本节为了教学理解简化了诸多定义  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相关定义和参数已有变化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(IAU2006)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的转换坐标定义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4A14A-18F8-7010-7AAB-3F49AD61E3E2}"/>
              </a:ext>
            </a:extLst>
          </p:cNvPr>
          <p:cNvSpPr txBox="1"/>
          <p:nvPr/>
        </p:nvSpPr>
        <p:spPr>
          <a:xfrm>
            <a:off x="4125295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0A946F-DF92-9051-6A6D-20615BDD76E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075674" y="2858335"/>
            <a:ext cx="4874" cy="4153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CC8F5-7255-93EA-331C-8098835B48A8}"/>
              </a:ext>
            </a:extLst>
          </p:cNvPr>
          <p:cNvSpPr txBox="1"/>
          <p:nvPr/>
        </p:nvSpPr>
        <p:spPr>
          <a:xfrm>
            <a:off x="1379663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5D0AD-7296-71A6-0219-DD3112177161}"/>
              </a:ext>
            </a:extLst>
          </p:cNvPr>
          <p:cNvSpPr txBox="1"/>
          <p:nvPr/>
        </p:nvSpPr>
        <p:spPr>
          <a:xfrm>
            <a:off x="5729367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E3CB45-B17D-08F5-7A3B-D8DC168A3AFF}"/>
              </a:ext>
            </a:extLst>
          </p:cNvPr>
          <p:cNvSpPr txBox="1"/>
          <p:nvPr/>
        </p:nvSpPr>
        <p:spPr>
          <a:xfrm>
            <a:off x="4120421" y="3268757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瞬时地球坐标系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483F6D-B3F7-66EA-B58B-22A896B272EC}"/>
              </a:ext>
            </a:extLst>
          </p:cNvPr>
          <p:cNvSpPr txBox="1"/>
          <p:nvPr/>
        </p:nvSpPr>
        <p:spPr>
          <a:xfrm>
            <a:off x="2090132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41A20-2C25-3230-DEC6-2F3555C023A0}"/>
              </a:ext>
            </a:extLst>
          </p:cNvPr>
          <p:cNvSpPr txBox="1"/>
          <p:nvPr/>
        </p:nvSpPr>
        <p:spPr>
          <a:xfrm>
            <a:off x="3258148" y="4381669"/>
            <a:ext cx="168311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E22269-87AF-C72C-DC9D-3989C3D71594}"/>
              </a:ext>
            </a:extLst>
          </p:cNvPr>
          <p:cNvSpPr txBox="1"/>
          <p:nvPr/>
        </p:nvSpPr>
        <p:spPr>
          <a:xfrm>
            <a:off x="2080383" y="3273716"/>
            <a:ext cx="1990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瞬时天球坐标系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ICCS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7F4C83-56C7-3434-BDB4-C2AA242567BA}"/>
              </a:ext>
            </a:extLst>
          </p:cNvPr>
          <p:cNvSpPr txBox="1"/>
          <p:nvPr/>
        </p:nvSpPr>
        <p:spPr>
          <a:xfrm>
            <a:off x="1045385" y="4860169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E27145-7DF1-D2BD-A219-3219A1FA6CA4}"/>
              </a:ext>
            </a:extLst>
          </p:cNvPr>
          <p:cNvSpPr txBox="1"/>
          <p:nvPr/>
        </p:nvSpPr>
        <p:spPr>
          <a:xfrm>
            <a:off x="5388565" y="4857514"/>
            <a:ext cx="1740369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地球中间零点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地球历书零点</a:t>
            </a:r>
            <a:endParaRPr lang="en-US" altLang="zh-CN" sz="20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TEO</a:t>
            </a:r>
            <a:r>
              <a:rPr lang="zh-CN" altLang="en-US" sz="20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E41D1B-1972-BFDE-8CA1-0345D40F79B3}"/>
              </a:ext>
            </a:extLst>
          </p:cNvPr>
          <p:cNvSpPr txBox="1"/>
          <p:nvPr/>
        </p:nvSpPr>
        <p:spPr>
          <a:xfrm>
            <a:off x="3530509" y="5262804"/>
            <a:ext cx="11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无旋转原点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NRO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3AFC2A-B53C-FED9-557D-1B9C418F24A2}"/>
              </a:ext>
            </a:extLst>
          </p:cNvPr>
          <p:cNvSpPr txBox="1"/>
          <p:nvPr/>
        </p:nvSpPr>
        <p:spPr>
          <a:xfrm>
            <a:off x="8989242" y="3743594"/>
            <a:ext cx="287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87CA74-EF4D-7645-0D40-FCB559093349}"/>
              </a:ext>
            </a:extLst>
          </p:cNvPr>
          <p:cNvSpPr txBox="1"/>
          <p:nvPr/>
        </p:nvSpPr>
        <p:spPr>
          <a:xfrm>
            <a:off x="54969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AC0B9C-F6BD-F525-48BD-469E56A508D2}"/>
              </a:ext>
            </a:extLst>
          </p:cNvPr>
          <p:cNvSpPr txBox="1"/>
          <p:nvPr/>
        </p:nvSpPr>
        <p:spPr>
          <a:xfrm>
            <a:off x="6160458" y="2150449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C70B16-02D7-D6B3-C681-E6FECDD7FA61}"/>
              </a:ext>
            </a:extLst>
          </p:cNvPr>
          <p:cNvSpPr txBox="1"/>
          <p:nvPr/>
        </p:nvSpPr>
        <p:spPr>
          <a:xfrm>
            <a:off x="3706299" y="178617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9C61C3-C222-E97E-00BC-804C3F142F88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115711" y="2858335"/>
            <a:ext cx="1" cy="410422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7C7B97-981D-7D40-40BF-F78B7544FDF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915570" y="3920047"/>
            <a:ext cx="1160104" cy="9401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B915B2B-DE02-0418-71F8-3DB618588AEA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3075674" y="3920047"/>
            <a:ext cx="1024033" cy="46162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0CAF71-8A31-36D2-451F-B3E39BCABB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115712" y="3915088"/>
            <a:ext cx="1143038" cy="942426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5902BC-CFF1-5FC7-0D1A-DFDB4B05EC0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099707" y="3915088"/>
            <a:ext cx="1016005" cy="46658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85FE8F-96E9-63D4-BACB-7E6B1C8D9065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 flipV="1">
            <a:off x="2785754" y="5521889"/>
            <a:ext cx="744755" cy="252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6EA2DF-40FF-9E5E-9D20-C259C2474D6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665749" y="5519234"/>
            <a:ext cx="722816" cy="518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9ACADB-FEC4-5A82-DCF9-3C84F51D95AD}"/>
              </a:ext>
            </a:extLst>
          </p:cNvPr>
          <p:cNvSpPr txBox="1"/>
          <p:nvPr/>
        </p:nvSpPr>
        <p:spPr>
          <a:xfrm>
            <a:off x="1944351" y="179841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9B9A0F-C1F1-A1BB-ACA0-040791525945}"/>
              </a:ext>
            </a:extLst>
          </p:cNvPr>
          <p:cNvGrpSpPr/>
          <p:nvPr/>
        </p:nvGrpSpPr>
        <p:grpSpPr>
          <a:xfrm>
            <a:off x="8707608" y="831223"/>
            <a:ext cx="2949838" cy="2912371"/>
            <a:chOff x="9299487" y="3590365"/>
            <a:chExt cx="2707597" cy="26732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A9E14-2406-079C-5FAD-93A0EF63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9487" y="3590365"/>
              <a:ext cx="2707597" cy="2650313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A15B98D-8CAC-77A8-44F7-AD739591548A}"/>
                </a:ext>
              </a:extLst>
            </p:cNvPr>
            <p:cNvSpPr/>
            <p:nvPr/>
          </p:nvSpPr>
          <p:spPr>
            <a:xfrm>
              <a:off x="10653285" y="6022017"/>
              <a:ext cx="546782" cy="24155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4928FFC-6C39-1A86-C67F-86A1C4FC9742}"/>
              </a:ext>
            </a:extLst>
          </p:cNvPr>
          <p:cNvSpPr txBox="1"/>
          <p:nvPr/>
        </p:nvSpPr>
        <p:spPr>
          <a:xfrm>
            <a:off x="704656" y="6240678"/>
            <a:ext cx="266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不西退，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年赤经偏移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0.08”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97B447-1434-1D49-66E7-8A8536CD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593" y="4331393"/>
            <a:ext cx="4640446" cy="21583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B06A65-13BA-E210-23E1-64B76CF0F74E}"/>
              </a:ext>
            </a:extLst>
          </p:cNvPr>
          <p:cNvSpPr txBox="1"/>
          <p:nvPr/>
        </p:nvSpPr>
        <p:spPr>
          <a:xfrm>
            <a:off x="4575595" y="6240678"/>
            <a:ext cx="33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年内与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ITRF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零经圈差小于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0.1 mas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37146FD2-60CB-B73D-8198-0EBA24361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9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40399-A4EF-6ACF-9470-6AA564D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2" y="1024386"/>
            <a:ext cx="7275050" cy="4809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2F51C-9790-A48D-D708-38782224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27" y="1144133"/>
            <a:ext cx="4162804" cy="2025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BBBD24-DEDC-7637-645E-FBCA2C4B2146}"/>
              </a:ext>
            </a:extLst>
          </p:cNvPr>
          <p:cNvSpPr txBox="1"/>
          <p:nvPr/>
        </p:nvSpPr>
        <p:spPr>
          <a:xfrm>
            <a:off x="254497" y="2355698"/>
            <a:ext cx="408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在天球坐标系的运动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FB9C-F809-7918-0210-94A1A7ED3E3D}"/>
              </a:ext>
            </a:extLst>
          </p:cNvPr>
          <p:cNvSpPr txBox="1"/>
          <p:nvPr/>
        </p:nvSpPr>
        <p:spPr>
          <a:xfrm>
            <a:off x="3729089" y="2355698"/>
            <a:ext cx="34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相对地球本体的运动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B6692F-E14E-0363-35A9-C19FE7CD8BD8}"/>
              </a:ext>
            </a:extLst>
          </p:cNvPr>
          <p:cNvSpPr txBox="1"/>
          <p:nvPr/>
        </p:nvSpPr>
        <p:spPr>
          <a:xfrm>
            <a:off x="4334583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F5934-5397-CA5C-F582-B84525AE2731}"/>
              </a:ext>
            </a:extLst>
          </p:cNvPr>
          <p:cNvSpPr txBox="1"/>
          <p:nvPr/>
        </p:nvSpPr>
        <p:spPr>
          <a:xfrm>
            <a:off x="1118352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001A5-9F90-B718-D992-9A97F7100F90}"/>
              </a:ext>
            </a:extLst>
          </p:cNvPr>
          <p:cNvSpPr txBox="1"/>
          <p:nvPr/>
        </p:nvSpPr>
        <p:spPr>
          <a:xfrm>
            <a:off x="58344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A01FF-27F9-5B06-A4C9-EE7BF89AF41A}"/>
              </a:ext>
            </a:extLst>
          </p:cNvPr>
          <p:cNvSpPr txBox="1"/>
          <p:nvPr/>
        </p:nvSpPr>
        <p:spPr>
          <a:xfrm>
            <a:off x="2299420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61AD8-9A3D-950B-0BC0-5DD11FA86115}"/>
              </a:ext>
            </a:extLst>
          </p:cNvPr>
          <p:cNvSpPr txBox="1"/>
          <p:nvPr/>
        </p:nvSpPr>
        <p:spPr>
          <a:xfrm>
            <a:off x="264257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地心天球参考系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DAA4F-DB4A-12B0-CB1A-A839935530A3}"/>
              </a:ext>
            </a:extLst>
          </p:cNvPr>
          <p:cNvSpPr txBox="1"/>
          <p:nvPr/>
        </p:nvSpPr>
        <p:spPr>
          <a:xfrm>
            <a:off x="6369746" y="5912518"/>
            <a:ext cx="198083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国际地球参考系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3F10F-D1DA-3018-DF20-699426D9DA55}"/>
              </a:ext>
            </a:extLst>
          </p:cNvPr>
          <p:cNvSpPr txBox="1"/>
          <p:nvPr/>
        </p:nvSpPr>
        <p:spPr>
          <a:xfrm>
            <a:off x="4334583" y="3078388"/>
            <a:ext cx="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D2D0A7-E3DF-57AF-AD47-1CE2AF7ACA82}"/>
              </a:ext>
            </a:extLst>
          </p:cNvPr>
          <p:cNvSpPr txBox="1"/>
          <p:nvPr/>
        </p:nvSpPr>
        <p:spPr>
          <a:xfrm>
            <a:off x="2732373" y="3078388"/>
            <a:ext cx="7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363E3E-CCD4-AA9B-4B57-E96D099EA4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5677" y="3770300"/>
            <a:ext cx="418996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8D7F3-B759-1D38-59EE-078BA69C88F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289836" y="3770300"/>
            <a:ext cx="625751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582E6-8C18-96E5-39FB-B2410B1FD5E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24999" y="3770300"/>
            <a:ext cx="148533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1907D6-51C3-84DA-8B0E-ED04531049B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4247" y="3770300"/>
            <a:ext cx="345915" cy="2142218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F5DDB-60FB-2664-4586-88BCEFA23216}"/>
              </a:ext>
            </a:extLst>
          </p:cNvPr>
          <p:cNvSpPr txBox="1"/>
          <p:nvPr/>
        </p:nvSpPr>
        <p:spPr>
          <a:xfrm>
            <a:off x="7553112" y="4579799"/>
            <a:ext cx="154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但不完全等价</a:t>
            </a:r>
          </a:p>
        </p:txBody>
      </p:sp>
      <p:pic>
        <p:nvPicPr>
          <p:cNvPr id="17" name="图形 16" descr="困惑的脸轮廓 纯色填充">
            <a:extLst>
              <a:ext uri="{FF2B5EF4-FFF2-40B4-BE49-F238E27FC236}">
                <a16:creationId xmlns:a16="http://schemas.microsoft.com/office/drawing/2014/main" id="{741B90A2-1E2D-4BA7-6E31-DC739330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45" y="713619"/>
            <a:ext cx="571360" cy="571360"/>
          </a:xfrm>
          <a:prstGeom prst="rect">
            <a:avLst/>
          </a:prstGeom>
        </p:spPr>
      </p:pic>
      <p:pic>
        <p:nvPicPr>
          <p:cNvPr id="18" name="图形 17" descr="困惑的脸轮廓 纯色填充">
            <a:extLst>
              <a:ext uri="{FF2B5EF4-FFF2-40B4-BE49-F238E27FC236}">
                <a16:creationId xmlns:a16="http://schemas.microsoft.com/office/drawing/2014/main" id="{FCE9FE8A-D778-D95D-0FEC-17F18E067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82" y="731297"/>
            <a:ext cx="571360" cy="571360"/>
          </a:xfrm>
          <a:prstGeom prst="rect">
            <a:avLst/>
          </a:prstGeom>
        </p:spPr>
      </p:pic>
      <p:pic>
        <p:nvPicPr>
          <p:cNvPr id="20" name="图形 19" descr="困惑的脸轮廓 纯色填充">
            <a:extLst>
              <a:ext uri="{FF2B5EF4-FFF2-40B4-BE49-F238E27FC236}">
                <a16:creationId xmlns:a16="http://schemas.microsoft.com/office/drawing/2014/main" id="{3030BC95-4E75-C8DD-025A-3C26899F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728" y="752770"/>
            <a:ext cx="571360" cy="571360"/>
          </a:xfrm>
          <a:prstGeom prst="rect">
            <a:avLst/>
          </a:prstGeom>
        </p:spPr>
      </p:pic>
      <p:pic>
        <p:nvPicPr>
          <p:cNvPr id="21" name="图形 20" descr="困惑的脸轮廓 纯色填充">
            <a:extLst>
              <a:ext uri="{FF2B5EF4-FFF2-40B4-BE49-F238E27FC236}">
                <a16:creationId xmlns:a16="http://schemas.microsoft.com/office/drawing/2014/main" id="{DA07002F-3112-0453-A244-2947C93A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258" y="790104"/>
            <a:ext cx="571360" cy="571360"/>
          </a:xfrm>
          <a:prstGeom prst="rect">
            <a:avLst/>
          </a:prstGeom>
        </p:spPr>
      </p:pic>
      <p:pic>
        <p:nvPicPr>
          <p:cNvPr id="22" name="图形 21" descr="困惑的脸轮廓 纯色填充">
            <a:extLst>
              <a:ext uri="{FF2B5EF4-FFF2-40B4-BE49-F238E27FC236}">
                <a16:creationId xmlns:a16="http://schemas.microsoft.com/office/drawing/2014/main" id="{266C8345-007A-54D5-ADB8-A5A94178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9437" y="812674"/>
            <a:ext cx="571360" cy="571360"/>
          </a:xfrm>
          <a:prstGeom prst="rect">
            <a:avLst/>
          </a:prstGeom>
        </p:spPr>
      </p:pic>
      <p:pic>
        <p:nvPicPr>
          <p:cNvPr id="24" name="图形 23" descr="困惑的脸轮廓 纯色填充">
            <a:extLst>
              <a:ext uri="{FF2B5EF4-FFF2-40B4-BE49-F238E27FC236}">
                <a16:creationId xmlns:a16="http://schemas.microsoft.com/office/drawing/2014/main" id="{9C1AD622-B8D2-0FE3-3649-07261153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172" y="858453"/>
            <a:ext cx="571360" cy="571360"/>
          </a:xfrm>
          <a:prstGeom prst="rect">
            <a:avLst/>
          </a:prstGeom>
        </p:spPr>
      </p:pic>
      <p:pic>
        <p:nvPicPr>
          <p:cNvPr id="25" name="图形 24" descr="困惑的脸轮廓 纯色填充">
            <a:extLst>
              <a:ext uri="{FF2B5EF4-FFF2-40B4-BE49-F238E27FC236}">
                <a16:creationId xmlns:a16="http://schemas.microsoft.com/office/drawing/2014/main" id="{8917377E-138F-FC7A-E3C3-0AF3F0D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58" y="932766"/>
            <a:ext cx="571360" cy="571360"/>
          </a:xfrm>
          <a:prstGeom prst="rect">
            <a:avLst/>
          </a:prstGeom>
        </p:spPr>
      </p:pic>
      <p:pic>
        <p:nvPicPr>
          <p:cNvPr id="28" name="图形 27" descr="困惑的脸轮廓 纯色填充">
            <a:extLst>
              <a:ext uri="{FF2B5EF4-FFF2-40B4-BE49-F238E27FC236}">
                <a16:creationId xmlns:a16="http://schemas.microsoft.com/office/drawing/2014/main" id="{DA99D2A1-7156-D977-B5FC-68BD237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3191" y="1152940"/>
            <a:ext cx="571360" cy="571360"/>
          </a:xfrm>
          <a:prstGeom prst="rect">
            <a:avLst/>
          </a:prstGeom>
        </p:spPr>
      </p:pic>
      <p:pic>
        <p:nvPicPr>
          <p:cNvPr id="29" name="图形 28" descr="困惑的脸轮廓 纯色填充">
            <a:extLst>
              <a:ext uri="{FF2B5EF4-FFF2-40B4-BE49-F238E27FC236}">
                <a16:creationId xmlns:a16="http://schemas.microsoft.com/office/drawing/2014/main" id="{A0F99888-02F7-6C2D-1846-35258C4A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681" y="1728456"/>
            <a:ext cx="571360" cy="571360"/>
          </a:xfrm>
          <a:prstGeom prst="rect">
            <a:avLst/>
          </a:prstGeom>
        </p:spPr>
      </p:pic>
      <p:pic>
        <p:nvPicPr>
          <p:cNvPr id="31" name="图形 30" descr="困惑的脸轮廓 纯色填充">
            <a:extLst>
              <a:ext uri="{FF2B5EF4-FFF2-40B4-BE49-F238E27FC236}">
                <a16:creationId xmlns:a16="http://schemas.microsoft.com/office/drawing/2014/main" id="{F496B411-AE29-EFEE-49C9-8AA857FF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001" y="2361550"/>
            <a:ext cx="571360" cy="571360"/>
          </a:xfrm>
          <a:prstGeom prst="rect">
            <a:avLst/>
          </a:prstGeom>
        </p:spPr>
      </p:pic>
      <p:pic>
        <p:nvPicPr>
          <p:cNvPr id="32" name="图形 31" descr="困惑的脸轮廓 纯色填充">
            <a:extLst>
              <a:ext uri="{FF2B5EF4-FFF2-40B4-BE49-F238E27FC236}">
                <a16:creationId xmlns:a16="http://schemas.microsoft.com/office/drawing/2014/main" id="{E3F86593-905E-36FC-996D-4C1450E1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007" y="3113992"/>
            <a:ext cx="571360" cy="571360"/>
          </a:xfrm>
          <a:prstGeom prst="rect">
            <a:avLst/>
          </a:prstGeom>
        </p:spPr>
      </p:pic>
      <p:pic>
        <p:nvPicPr>
          <p:cNvPr id="33" name="图形 32" descr="困惑的脸轮廓 纯色填充">
            <a:extLst>
              <a:ext uri="{FF2B5EF4-FFF2-40B4-BE49-F238E27FC236}">
                <a16:creationId xmlns:a16="http://schemas.microsoft.com/office/drawing/2014/main" id="{27E2F54E-ACA6-66AD-8EEC-1BEFC60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911" y="3663216"/>
            <a:ext cx="571360" cy="571360"/>
          </a:xfrm>
          <a:prstGeom prst="rect">
            <a:avLst/>
          </a:prstGeom>
        </p:spPr>
      </p:pic>
      <p:pic>
        <p:nvPicPr>
          <p:cNvPr id="34" name="图形 33" descr="困惑的脸轮廓 纯色填充">
            <a:extLst>
              <a:ext uri="{FF2B5EF4-FFF2-40B4-BE49-F238E27FC236}">
                <a16:creationId xmlns:a16="http://schemas.microsoft.com/office/drawing/2014/main" id="{3FC62BC7-39F1-04AE-BDB1-EBF9E491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5114" y="4095246"/>
            <a:ext cx="571360" cy="571360"/>
          </a:xfrm>
          <a:prstGeom prst="rect">
            <a:avLst/>
          </a:prstGeom>
        </p:spPr>
      </p:pic>
      <p:pic>
        <p:nvPicPr>
          <p:cNvPr id="35" name="图形 34" descr="困惑的脸轮廓 纯色填充">
            <a:extLst>
              <a:ext uri="{FF2B5EF4-FFF2-40B4-BE49-F238E27FC236}">
                <a16:creationId xmlns:a16="http://schemas.microsoft.com/office/drawing/2014/main" id="{41A0F2CE-C794-1918-B345-35500420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08" y="4390359"/>
            <a:ext cx="571360" cy="571360"/>
          </a:xfrm>
          <a:prstGeom prst="rect">
            <a:avLst/>
          </a:prstGeom>
        </p:spPr>
      </p:pic>
      <p:pic>
        <p:nvPicPr>
          <p:cNvPr id="36" name="图形 35" descr="困惑的脸轮廓 纯色填充">
            <a:extLst>
              <a:ext uri="{FF2B5EF4-FFF2-40B4-BE49-F238E27FC236}">
                <a16:creationId xmlns:a16="http://schemas.microsoft.com/office/drawing/2014/main" id="{AED3DDF9-33E1-0FCC-5735-2974BD6BD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62" y="5428187"/>
            <a:ext cx="571360" cy="571360"/>
          </a:xfrm>
          <a:prstGeom prst="rect">
            <a:avLst/>
          </a:prstGeom>
        </p:spPr>
      </p:pic>
      <p:pic>
        <p:nvPicPr>
          <p:cNvPr id="37" name="图形 36" descr="困惑的脸轮廓 纯色填充">
            <a:extLst>
              <a:ext uri="{FF2B5EF4-FFF2-40B4-BE49-F238E27FC236}">
                <a16:creationId xmlns:a16="http://schemas.microsoft.com/office/drawing/2014/main" id="{5DC0F9C9-9A82-8EA2-0427-AD09FE51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2702" y="4841409"/>
            <a:ext cx="571360" cy="571360"/>
          </a:xfrm>
          <a:prstGeom prst="rect">
            <a:avLst/>
          </a:prstGeom>
        </p:spPr>
      </p:pic>
      <p:pic>
        <p:nvPicPr>
          <p:cNvPr id="38" name="图形 37" descr="困惑的脸轮廓 纯色填充">
            <a:extLst>
              <a:ext uri="{FF2B5EF4-FFF2-40B4-BE49-F238E27FC236}">
                <a16:creationId xmlns:a16="http://schemas.microsoft.com/office/drawing/2014/main" id="{9AE17840-211E-A4FA-96F7-5EED7932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32" y="608310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D122C64-6318-BD56-0A6A-A5360A73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16" y="963644"/>
            <a:ext cx="5687385" cy="29085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6DEF3F-FBED-B0FA-F101-4DC5D997F551}"/>
              </a:ext>
            </a:extLst>
          </p:cNvPr>
          <p:cNvSpPr txBox="1"/>
          <p:nvPr/>
        </p:nvSpPr>
        <p:spPr>
          <a:xfrm>
            <a:off x="407986" y="4999008"/>
            <a:ext cx="692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赤经岁差：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，赤纬岁差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岁差矩阵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216BE-5E29-5DCF-5C4C-2917C56D2221}"/>
              </a:ext>
            </a:extLst>
          </p:cNvPr>
          <p:cNvSpPr txBox="1"/>
          <p:nvPr/>
        </p:nvSpPr>
        <p:spPr>
          <a:xfrm>
            <a:off x="407986" y="5529816"/>
            <a:ext cx="8242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一阶    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1.2812°/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0.5567 °/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001B9C1-771C-923B-C5D7-515F36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9" y="2568886"/>
            <a:ext cx="4760136" cy="9838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B7C143F-D132-93AA-9B69-9AB71EA8D503}"/>
              </a:ext>
            </a:extLst>
          </p:cNvPr>
          <p:cNvSpPr txBox="1"/>
          <p:nvPr/>
        </p:nvSpPr>
        <p:spPr>
          <a:xfrm>
            <a:off x="3027906" y="4031157"/>
            <a:ext cx="500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起算儒略世纪数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(TDB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，但用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也行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2885208-8E62-197D-F933-74A3ACC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68" y="5077242"/>
            <a:ext cx="1553567" cy="3524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61F3093-D882-CC0B-E80C-CDCE60D4D1CD}"/>
              </a:ext>
            </a:extLst>
          </p:cNvPr>
          <p:cNvSpPr txBox="1"/>
          <p:nvPr/>
        </p:nvSpPr>
        <p:spPr>
          <a:xfrm>
            <a:off x="3326340" y="5980043"/>
            <a:ext cx="2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到现在是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562962C-6FF1-3683-B4FC-54A65273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731D63F9-07F3-11AB-9F05-B958EDAFD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2745"/>
            <a:ext cx="571360" cy="57136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A580ED-80F5-EA9D-7391-ABCE87762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30767"/>
              </p:ext>
            </p:extLst>
          </p:nvPr>
        </p:nvGraphicFramePr>
        <p:xfrm>
          <a:off x="5776406" y="5077242"/>
          <a:ext cx="298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9760" imgH="190440" progId="Equation.AxMath">
                  <p:embed/>
                </p:oleObj>
              </mc:Choice>
              <mc:Fallback>
                <p:oleObj name="AxMath" r:id="rId8" imgW="1497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406" y="5077242"/>
                        <a:ext cx="2984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A9E010-804D-F0B8-5BB2-ACEC75FA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966214"/>
              </p:ext>
            </p:extLst>
          </p:nvPr>
        </p:nvGraphicFramePr>
        <p:xfrm>
          <a:off x="1191747" y="1866948"/>
          <a:ext cx="4805259" cy="52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843200" imgH="199800" progId="Equation.AxMath">
                  <p:embed/>
                </p:oleObj>
              </mc:Choice>
              <mc:Fallback>
                <p:oleObj name="AxMath" r:id="rId10" imgW="184320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747" y="1866948"/>
                        <a:ext cx="4805259" cy="52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4EF47C1-C38B-7C7C-8C7E-7D8FA485C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439131"/>
              </p:ext>
            </p:extLst>
          </p:nvPr>
        </p:nvGraphicFramePr>
        <p:xfrm>
          <a:off x="326323" y="3895725"/>
          <a:ext cx="30956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48360" imgH="355680" progId="Equation.AxMath">
                  <p:embed/>
                </p:oleObj>
              </mc:Choice>
              <mc:Fallback>
                <p:oleObj name="AxMath" r:id="rId12" imgW="1548360" imgH="355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323" y="3895725"/>
                        <a:ext cx="309562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515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30F5CB0-9246-AC41-9B1A-C348296D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40" y="782792"/>
            <a:ext cx="5460683" cy="3141821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062368B-22C9-4D45-0CC0-86A5D2BE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39" y="782792"/>
            <a:ext cx="5460683" cy="3141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3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章动矩阵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平黄赤交角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黄经章动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交角章动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赤纬章动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05F1EA-C5D5-4748-58BC-AC4420834B18}"/>
              </a:ext>
            </a:extLst>
          </p:cNvPr>
          <p:cNvSpPr txBox="1"/>
          <p:nvPr/>
        </p:nvSpPr>
        <p:spPr>
          <a:xfrm>
            <a:off x="555272" y="5914780"/>
            <a:ext cx="626497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一阶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（最大项）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D1B00A-83AB-A260-DEF6-5E2E10364CD4}"/>
              </a:ext>
            </a:extLst>
          </p:cNvPr>
          <p:cNvSpPr txBox="1"/>
          <p:nvPr/>
        </p:nvSpPr>
        <p:spPr>
          <a:xfrm>
            <a:off x="2831719" y="2227442"/>
            <a:ext cx="62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3B9307-A237-F36A-980E-83492406BDA5}"/>
              </a:ext>
            </a:extLst>
          </p:cNvPr>
          <p:cNvGrpSpPr/>
          <p:nvPr/>
        </p:nvGrpSpPr>
        <p:grpSpPr>
          <a:xfrm>
            <a:off x="8115997" y="1911098"/>
            <a:ext cx="545355" cy="996076"/>
            <a:chOff x="8203326" y="2163869"/>
            <a:chExt cx="574243" cy="104883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D8E69E-A464-C592-D026-07D517F32E50}"/>
                </a:ext>
              </a:extLst>
            </p:cNvPr>
            <p:cNvSpPr/>
            <p:nvPr/>
          </p:nvSpPr>
          <p:spPr>
            <a:xfrm>
              <a:off x="8657514" y="2163869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044F18-0DCC-E108-CCF4-4976BBF37E0B}"/>
                </a:ext>
              </a:extLst>
            </p:cNvPr>
            <p:cNvSpPr/>
            <p:nvPr/>
          </p:nvSpPr>
          <p:spPr>
            <a:xfrm>
              <a:off x="8203326" y="3092652"/>
              <a:ext cx="120055" cy="12005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2608C1E-6769-B6AA-202B-D3E02C6F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BCEDEBA-8F1A-10D7-FFFA-F21E8D78F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00" y="4061064"/>
            <a:ext cx="414417" cy="327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B7F2459-3D65-0C2C-2B9A-FC94FCFA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173" y="4469218"/>
            <a:ext cx="327524" cy="2606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1828934-4CC7-2D92-7E7D-AA84427B1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00" y="4893225"/>
            <a:ext cx="1953577" cy="3133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D41021-5770-E639-BAE2-16A0161E7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800" y="5291132"/>
            <a:ext cx="1900237" cy="320040"/>
          </a:xfrm>
          <a:prstGeom prst="rect">
            <a:avLst/>
          </a:prstGeom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EA925F6-E977-A5A4-F61D-E159F935E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8820"/>
            <a:ext cx="571360" cy="5713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A720A2-C789-3928-94BD-8F0C8BE1E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213268"/>
              </p:ext>
            </p:extLst>
          </p:nvPr>
        </p:nvGraphicFramePr>
        <p:xfrm>
          <a:off x="847529" y="1821468"/>
          <a:ext cx="4787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394000" imgH="207360" progId="Equation.AxMath">
                  <p:embed/>
                </p:oleObj>
              </mc:Choice>
              <mc:Fallback>
                <p:oleObj name="AxMath" r:id="rId11" imgW="2394000" imgH="2073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A9E010-804D-F0B8-5BB2-ACEC75F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529" y="1821468"/>
                        <a:ext cx="4787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3D57DF-612D-82DE-749E-ADCC2E43D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28474"/>
              </p:ext>
            </p:extLst>
          </p:nvPr>
        </p:nvGraphicFramePr>
        <p:xfrm>
          <a:off x="1158356" y="2637735"/>
          <a:ext cx="405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27160" imgH="196560" progId="Equation.AxMath">
                  <p:embed/>
                </p:oleObj>
              </mc:Choice>
              <mc:Fallback>
                <p:oleObj name="AxMath" r:id="rId13" imgW="2027160" imgH="196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1A720A2-C789-3928-94BD-8F0C8BE1E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8356" y="2637735"/>
                        <a:ext cx="4054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AE5BF1-A0A8-2B70-5B8F-4F29D61F1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66359"/>
              </p:ext>
            </p:extLst>
          </p:nvPr>
        </p:nvGraphicFramePr>
        <p:xfrm>
          <a:off x="2593968" y="3194760"/>
          <a:ext cx="23558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8640" imgH="406800" progId="Equation.AxMath">
                  <p:embed/>
                </p:oleObj>
              </mc:Choice>
              <mc:Fallback>
                <p:oleObj name="AxMath" r:id="rId15" imgW="1178640" imgH="406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3968" y="3194760"/>
                        <a:ext cx="23558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0F9CA46-2965-A9A5-265B-CA673011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16308"/>
              </p:ext>
            </p:extLst>
          </p:nvPr>
        </p:nvGraphicFramePr>
        <p:xfrm>
          <a:off x="2776538" y="6129338"/>
          <a:ext cx="50069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2503080" imgH="196920" progId="Equation.AxMath">
                  <p:embed/>
                </p:oleObj>
              </mc:Choice>
              <mc:Fallback>
                <p:oleObj name="AxMath" r:id="rId17" imgW="25030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538" y="6129338"/>
                        <a:ext cx="50069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609D2B6-DB26-1F41-EF61-2E0EE220418A}"/>
              </a:ext>
            </a:extLst>
          </p:cNvPr>
          <p:cNvSpPr txBox="1"/>
          <p:nvPr/>
        </p:nvSpPr>
        <p:spPr>
          <a:xfrm>
            <a:off x="2890926" y="4234107"/>
            <a:ext cx="274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IAU1980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模型见书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P8-9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59784-4C4F-8495-CAE0-9A84A5D47CBB}"/>
              </a:ext>
            </a:extLst>
          </p:cNvPr>
          <p:cNvSpPr txBox="1"/>
          <p:nvPr/>
        </p:nvSpPr>
        <p:spPr>
          <a:xfrm>
            <a:off x="5665903" y="4234107"/>
            <a:ext cx="209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模型参数要自恰！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0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（基于春分点）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格林尼治平恒星时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GMST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(Greenwich Mean Sidereal Time)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C29382-05C7-E8B0-C5AC-8227B34F5BEA}"/>
              </a:ext>
            </a:extLst>
          </p:cNvPr>
          <p:cNvSpPr/>
          <p:nvPr/>
        </p:nvSpPr>
        <p:spPr>
          <a:xfrm>
            <a:off x="1497615" y="5564065"/>
            <a:ext cx="416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书上：</a:t>
            </a:r>
            <a:r>
              <a:rPr lang="en-US" altLang="zh-CN" sz="2000" i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</a:t>
            </a:r>
            <a:r>
              <a:rPr lang="zh-CN" altLang="en-US" sz="2000" b="1" strike="sngStrik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儒略世纪数</a:t>
            </a:r>
            <a:endParaRPr lang="zh-CN" sz="2000" b="1" strike="sngStrik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C1C73E-9700-CB5D-4CB9-EE3AC43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85275-C233-B25C-BC6D-80FC2CD1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04" y="951096"/>
            <a:ext cx="4038859" cy="2751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B7902-54C3-21B3-0E1B-77C133218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36" y="1820716"/>
            <a:ext cx="2048763" cy="308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79935-C5A3-4A0B-CCEC-DCB14EF4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80" y="2515455"/>
            <a:ext cx="1606659" cy="742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D967BF-63FA-753C-FE58-1B68CD2C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1" y="4241535"/>
            <a:ext cx="7477932" cy="3071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B04BAF2-1392-181A-6BF2-26EC9F7ABC11}"/>
              </a:ext>
            </a:extLst>
          </p:cNvPr>
          <p:cNvSpPr/>
          <p:nvPr/>
        </p:nvSpPr>
        <p:spPr>
          <a:xfrm>
            <a:off x="5259400" y="2754291"/>
            <a:ext cx="2048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真赤道历元平春分点的轨道坐标系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（已很少用）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E0825B-32FA-C6CE-D152-8685BB1ACF7D}"/>
              </a:ext>
            </a:extLst>
          </p:cNvPr>
          <p:cNvCxnSpPr>
            <a:cxnSpLocks/>
          </p:cNvCxnSpPr>
          <p:nvPr/>
        </p:nvCxnSpPr>
        <p:spPr>
          <a:xfrm flipH="1">
            <a:off x="4262917" y="3123623"/>
            <a:ext cx="100650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E483041F-93A3-B717-A842-646E23DCB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24816D-8C35-393C-BA54-F33A013B8573}"/>
              </a:ext>
            </a:extLst>
          </p:cNvPr>
          <p:cNvSpPr/>
          <p:nvPr/>
        </p:nvSpPr>
        <p:spPr>
          <a:xfrm>
            <a:off x="3579017" y="3275111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赤经岁差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9F1BF-7B5C-9A77-2CC3-1963EFC821CF}"/>
              </a:ext>
            </a:extLst>
          </p:cNvPr>
          <p:cNvSpPr/>
          <p:nvPr/>
        </p:nvSpPr>
        <p:spPr>
          <a:xfrm>
            <a:off x="3579017" y="2248485"/>
            <a:ext cx="96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125A68-5F19-F4BB-8918-881E13B4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51357"/>
              </p:ext>
            </p:extLst>
          </p:nvPr>
        </p:nvGraphicFramePr>
        <p:xfrm>
          <a:off x="2207360" y="4745438"/>
          <a:ext cx="2856063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586520" imgH="354240" progId="Equation.AxMath">
                  <p:embed/>
                </p:oleObj>
              </mc:Choice>
              <mc:Fallback>
                <p:oleObj name="AxMath" r:id="rId10" imgW="15865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4EF47C1-C38B-7C7C-8C7E-7D8FA485C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7360" y="4745438"/>
                        <a:ext cx="2856063" cy="637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号 12">
            <a:extLst>
              <a:ext uri="{FF2B5EF4-FFF2-40B4-BE49-F238E27FC236}">
                <a16:creationId xmlns:a16="http://schemas.microsoft.com/office/drawing/2014/main" id="{840F940A-2C07-B3DC-DAAA-A5F06CAD4E71}"/>
              </a:ext>
            </a:extLst>
          </p:cNvPr>
          <p:cNvSpPr/>
          <p:nvPr/>
        </p:nvSpPr>
        <p:spPr>
          <a:xfrm>
            <a:off x="5418062" y="5064208"/>
            <a:ext cx="1351430" cy="13514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F0EE-3537-E489-83EA-C0C758700F91}"/>
              </a:ext>
            </a:extLst>
          </p:cNvPr>
          <p:cNvSpPr txBox="1"/>
          <p:nvPr/>
        </p:nvSpPr>
        <p:spPr>
          <a:xfrm>
            <a:off x="888242" y="6212625"/>
            <a:ext cx="6235889" cy="362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J2000.0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时刻（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 TT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）的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GMST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不是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18.6973746 h</a:t>
            </a:r>
          </a:p>
        </p:txBody>
      </p:sp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7" grpId="0"/>
      <p:bldP spid="9" grpId="0"/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419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CIP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球坐标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076325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直角坐标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2E724-4D47-BB65-8824-2E60B8E5A270}"/>
              </a:ext>
            </a:extLst>
          </p:cNvPr>
          <p:cNvGrpSpPr/>
          <p:nvPr/>
        </p:nvGrpSpPr>
        <p:grpSpPr>
          <a:xfrm>
            <a:off x="5122401" y="968260"/>
            <a:ext cx="7053878" cy="2228251"/>
            <a:chOff x="5152092" y="985562"/>
            <a:chExt cx="7053878" cy="222825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10BB21C-0D1E-94BB-6CE6-9593802B2C92}"/>
                </a:ext>
              </a:extLst>
            </p:cNvPr>
            <p:cNvGrpSpPr/>
            <p:nvPr/>
          </p:nvGrpSpPr>
          <p:grpSpPr>
            <a:xfrm>
              <a:off x="5152092" y="1429373"/>
              <a:ext cx="7053878" cy="1784440"/>
              <a:chOff x="5152092" y="1228650"/>
              <a:chExt cx="7053878" cy="178444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DD212D0-2C48-3E0E-0C04-940E2B2D6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2092" y="1228650"/>
                <a:ext cx="7053878" cy="1784440"/>
              </a:xfrm>
              <a:prstGeom prst="rect">
                <a:avLst/>
              </a:prstGeom>
            </p:spPr>
          </p:pic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2641669C-DCB0-093F-CC3E-7CA2B8FEAB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972332"/>
                  </p:ext>
                </p:extLst>
              </p:nvPr>
            </p:nvGraphicFramePr>
            <p:xfrm>
              <a:off x="6286017" y="2207456"/>
              <a:ext cx="2159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4" imgW="108360" imgH="189000" progId="Equation.AxMath">
                      <p:embed/>
                    </p:oleObj>
                  </mc:Choice>
                  <mc:Fallback>
                    <p:oleObj name="AxMath" r:id="rId4" imgW="108360" imgH="18900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286017" y="2207456"/>
                            <a:ext cx="2159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B2488A6C-A7BF-0703-49F6-D464034A49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729518"/>
                </p:ext>
              </p:extLst>
            </p:nvPr>
          </p:nvGraphicFramePr>
          <p:xfrm>
            <a:off x="8297965" y="985562"/>
            <a:ext cx="132715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663840" imgH="234720" progId="Equation.AxMath">
                    <p:embed/>
                  </p:oleObj>
                </mc:Choice>
                <mc:Fallback>
                  <p:oleObj name="AxMath" r:id="rId6" imgW="663840" imgH="2347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297965" y="985562"/>
                          <a:ext cx="132715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87E199-3893-74F3-9689-B295249CDC35}"/>
                </a:ext>
              </a:extLst>
            </p:cNvPr>
            <p:cNvSpPr txBox="1"/>
            <p:nvPr/>
          </p:nvSpPr>
          <p:spPr>
            <a:xfrm>
              <a:off x="6031995" y="1391168"/>
              <a:ext cx="22799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GCRS</a:t>
              </a:r>
              <a:r>
                <a:rPr lang="zh-CN" alt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零点</a:t>
              </a:r>
            </a:p>
          </p:txBody>
        </p:sp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017135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680120" imgH="196560" progId="Equation.AxMath">
                  <p:embed/>
                </p:oleObj>
              </mc:Choice>
              <mc:Fallback>
                <p:oleObj name="AxMath" r:id="rId8" imgW="16801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CD24A6-0E89-983F-F5E1-AEB13C927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33704"/>
              </p:ext>
            </p:extLst>
          </p:nvPr>
        </p:nvGraphicFramePr>
        <p:xfrm>
          <a:off x="1053307" y="4044394"/>
          <a:ext cx="3337623" cy="416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584000" imgH="196920" progId="Equation.AxMath">
                  <p:embed/>
                </p:oleObj>
              </mc:Choice>
              <mc:Fallback>
                <p:oleObj name="AxMath" r:id="rId12" imgW="1584000" imgH="1969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4044394"/>
                        <a:ext cx="3337623" cy="416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2147EF0-08D1-640D-EA72-A359FC48B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31766"/>
              </p:ext>
            </p:extLst>
          </p:nvPr>
        </p:nvGraphicFramePr>
        <p:xfrm>
          <a:off x="896637" y="5019549"/>
          <a:ext cx="5742056" cy="6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601440" imgH="388800" progId="Equation.AxMath">
                  <p:embed/>
                </p:oleObj>
              </mc:Choice>
              <mc:Fallback>
                <p:oleObj name="AxMath" r:id="rId14" imgW="3601440" imgH="388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6637" y="5019549"/>
                        <a:ext cx="5742056" cy="62044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6B88D710-173D-83C8-41BC-BC2E3E1FD26F}"/>
              </a:ext>
            </a:extLst>
          </p:cNvPr>
          <p:cNvSpPr/>
          <p:nvPr/>
        </p:nvSpPr>
        <p:spPr>
          <a:xfrm>
            <a:off x="5000069" y="6189715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76F2E1A-1165-1CA5-2F8D-FB419CBBF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15392"/>
              </p:ext>
            </p:extLst>
          </p:nvPr>
        </p:nvGraphicFramePr>
        <p:xfrm>
          <a:off x="4390930" y="3653836"/>
          <a:ext cx="4735144" cy="1187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2246760" imgH="563760" progId="Equation.AxMath">
                  <p:embed/>
                </p:oleObj>
              </mc:Choice>
              <mc:Fallback>
                <p:oleObj name="AxMath" r:id="rId16" imgW="2246760" imgH="56376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90930" y="3653836"/>
                        <a:ext cx="4735144" cy="1187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7435D1-4E68-75DC-BB65-D79606EB7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121013"/>
              </p:ext>
            </p:extLst>
          </p:nvPr>
        </p:nvGraphicFramePr>
        <p:xfrm>
          <a:off x="1176695" y="5872040"/>
          <a:ext cx="2796804" cy="56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711800" imgH="348120" progId="Equation.AxMath">
                  <p:embed/>
                </p:oleObj>
              </mc:Choice>
              <mc:Fallback>
                <p:oleObj name="AxMath" r:id="rId18" imgW="1711800" imgH="348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76695" y="5872040"/>
                        <a:ext cx="2796804" cy="56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10495DF3-A9F8-EE11-12D8-409541982B44}"/>
              </a:ext>
            </a:extLst>
          </p:cNvPr>
          <p:cNvSpPr txBox="1"/>
          <p:nvPr/>
        </p:nvSpPr>
        <p:spPr>
          <a:xfrm>
            <a:off x="6472226" y="5083607"/>
            <a:ext cx="2433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该近似在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年内偏差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 0.9"  (10</a:t>
            </a:r>
            <a:r>
              <a:rPr lang="en-US" altLang="zh-CN" sz="16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CFAD875-5084-CFAA-A624-FACA548B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54" y="4066403"/>
            <a:ext cx="3783425" cy="2593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9237175" cy="433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定位角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(locator)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旋转量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由无旋转的运动学定义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16681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积分求得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FC3AB7E-24F0-FCE3-9F90-63DF4BF02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010982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680120" imgH="196560" progId="Equation.AxMath">
                  <p:embed/>
                </p:oleObj>
              </mc:Choice>
              <mc:Fallback>
                <p:oleObj name="AxMath" r:id="rId3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936A47D-E8E6-DB48-C8EB-4F59BD383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55129"/>
              </p:ext>
            </p:extLst>
          </p:nvPr>
        </p:nvGraphicFramePr>
        <p:xfrm>
          <a:off x="2083375" y="4270042"/>
          <a:ext cx="2834960" cy="40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603800" imgH="228600" progId="Equation.AxMath">
                  <p:embed/>
                </p:oleObj>
              </mc:Choice>
              <mc:Fallback>
                <p:oleObj name="AxMath" r:id="rId5" imgW="1603800" imgH="22860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936A47D-E8E6-DB48-C8EB-4F59BD383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3375" y="4270042"/>
                        <a:ext cx="2834960" cy="404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49D5D978-742F-827A-6807-EDF727BE6598}"/>
              </a:ext>
            </a:extLst>
          </p:cNvPr>
          <p:cNvSpPr/>
          <p:nvPr/>
        </p:nvSpPr>
        <p:spPr>
          <a:xfrm>
            <a:off x="115018" y="2869233"/>
            <a:ext cx="5394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所有二阶以上项可忽略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E47FB64-AFE0-6E64-D509-36EB07CFAA9C}"/>
              </a:ext>
            </a:extLst>
          </p:cNvPr>
          <p:cNvGrpSpPr/>
          <p:nvPr/>
        </p:nvGrpSpPr>
        <p:grpSpPr>
          <a:xfrm>
            <a:off x="1774263" y="4801299"/>
            <a:ext cx="4309008" cy="1732067"/>
            <a:chOff x="1423984" y="5318231"/>
            <a:chExt cx="4309008" cy="1732067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8188B6A1-B895-A845-6CE0-358F662D96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441947"/>
                </p:ext>
              </p:extLst>
            </p:nvPr>
          </p:nvGraphicFramePr>
          <p:xfrm>
            <a:off x="1423984" y="5671915"/>
            <a:ext cx="419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2973960" imgH="772200" progId="Equation.AxMath">
                    <p:embed/>
                  </p:oleObj>
                </mc:Choice>
                <mc:Fallback>
                  <p:oleObj name="AxMath" r:id="rId7" imgW="2973960" imgH="7722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8188B6A1-B895-A845-6CE0-358F662D96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23984" y="5671915"/>
                          <a:ext cx="419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2BF7C1-5F73-00A6-1C77-33B0E8C17463}"/>
                </a:ext>
              </a:extLst>
            </p:cNvPr>
            <p:cNvSpPr/>
            <p:nvPr/>
          </p:nvSpPr>
          <p:spPr>
            <a:xfrm>
              <a:off x="1847320" y="6711744"/>
              <a:ext cx="23074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全  是  小  量</a:t>
              </a:r>
              <a:endParaRPr 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D5F644-9246-4906-9C24-3E0898654A02}"/>
                </a:ext>
              </a:extLst>
            </p:cNvPr>
            <p:cNvSpPr/>
            <p:nvPr/>
          </p:nvSpPr>
          <p:spPr>
            <a:xfrm>
              <a:off x="3425585" y="5318231"/>
              <a:ext cx="23074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CIO in J2000.0</a:t>
              </a:r>
              <a:endParaRPr 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0FDE095-8C95-9BD6-6264-9D4147C15877}"/>
                </a:ext>
              </a:extLst>
            </p:cNvPr>
            <p:cNvCxnSpPr>
              <a:cxnSpLocks/>
            </p:cNvCxnSpPr>
            <p:nvPr/>
          </p:nvCxnSpPr>
          <p:spPr>
            <a:xfrm>
              <a:off x="4523267" y="5647717"/>
              <a:ext cx="0" cy="21956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3FF4F81-E2AC-F5B1-3D1C-F5E57859B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10205"/>
              </p:ext>
            </p:extLst>
          </p:nvPr>
        </p:nvGraphicFramePr>
        <p:xfrm>
          <a:off x="2083375" y="3428975"/>
          <a:ext cx="26670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08400" imgH="267120" progId="Equation.AxMath">
                  <p:embed/>
                </p:oleObj>
              </mc:Choice>
              <mc:Fallback>
                <p:oleObj name="AxMath" r:id="rId9" imgW="1508400" imgH="267120" progId="Equation.AxMath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43FF4F81-E2AC-F5B1-3D1C-F5E57859B2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83375" y="3428975"/>
                        <a:ext cx="266700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 descr="眩晕的脸轮廓 纯色填充">
            <a:extLst>
              <a:ext uri="{FF2B5EF4-FFF2-40B4-BE49-F238E27FC236}">
                <a16:creationId xmlns:a16="http://schemas.microsoft.com/office/drawing/2014/main" id="{63DB2835-DAB8-7E30-A162-3BE70AED2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87D7415-B977-3883-790B-46AB0722B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535527"/>
              </p:ext>
            </p:extLst>
          </p:nvPr>
        </p:nvGraphicFramePr>
        <p:xfrm>
          <a:off x="6472226" y="3446265"/>
          <a:ext cx="3337623" cy="416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584000" imgH="196920" progId="Equation.AxMath">
                  <p:embed/>
                </p:oleObj>
              </mc:Choice>
              <mc:Fallback>
                <p:oleObj name="AxMath" r:id="rId13" imgW="1584000" imgH="19692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0CD24A6-0E89-983F-F5E1-AEB13C927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72226" y="3446265"/>
                        <a:ext cx="3337623" cy="416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64EF41CB-98EE-41BC-5518-DF2B364FF5A9}"/>
              </a:ext>
            </a:extLst>
          </p:cNvPr>
          <p:cNvSpPr/>
          <p:nvPr/>
        </p:nvSpPr>
        <p:spPr>
          <a:xfrm>
            <a:off x="5000069" y="6189715"/>
            <a:ext cx="3096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J2000.0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起算儒略世纪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6E1EA44-62F1-1179-5E2D-93FB2459E40D}"/>
              </a:ext>
            </a:extLst>
          </p:cNvPr>
          <p:cNvSpPr/>
          <p:nvPr/>
        </p:nvSpPr>
        <p:spPr>
          <a:xfrm rot="10800000">
            <a:off x="5026012" y="3452985"/>
            <a:ext cx="1245761" cy="364139"/>
          </a:xfrm>
          <a:prstGeom prst="rightArrow">
            <a:avLst>
              <a:gd name="adj1" fmla="val 50000"/>
              <a:gd name="adj2" fmla="val 83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23543B5-AF84-8795-7AA8-D3B4B4C5ABF6}"/>
              </a:ext>
            </a:extLst>
          </p:cNvPr>
          <p:cNvSpPr/>
          <p:nvPr/>
        </p:nvSpPr>
        <p:spPr>
          <a:xfrm>
            <a:off x="5387677" y="3712373"/>
            <a:ext cx="779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求导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E0E90A-FB47-7C1D-74E9-F26EA19E2F9E}"/>
              </a:ext>
            </a:extLst>
          </p:cNvPr>
          <p:cNvGrpSpPr/>
          <p:nvPr/>
        </p:nvGrpSpPr>
        <p:grpSpPr>
          <a:xfrm>
            <a:off x="5122401" y="968260"/>
            <a:ext cx="7053878" cy="2228251"/>
            <a:chOff x="5152092" y="985562"/>
            <a:chExt cx="7053878" cy="222825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DE30102-1647-D170-7CD6-DB2CD863CAA5}"/>
                </a:ext>
              </a:extLst>
            </p:cNvPr>
            <p:cNvGrpSpPr/>
            <p:nvPr/>
          </p:nvGrpSpPr>
          <p:grpSpPr>
            <a:xfrm>
              <a:off x="5152092" y="1429373"/>
              <a:ext cx="7053878" cy="1784440"/>
              <a:chOff x="5152092" y="1228650"/>
              <a:chExt cx="7053878" cy="178444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65ABCA33-4705-DA38-6E48-451B0DD1E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2092" y="1228650"/>
                <a:ext cx="7053878" cy="1784440"/>
              </a:xfrm>
              <a:prstGeom prst="rect">
                <a:avLst/>
              </a:prstGeom>
            </p:spPr>
          </p:pic>
          <p:graphicFrame>
            <p:nvGraphicFramePr>
              <p:cNvPr id="35" name="对象 34">
                <a:extLst>
                  <a:ext uri="{FF2B5EF4-FFF2-40B4-BE49-F238E27FC236}">
                    <a16:creationId xmlns:a16="http://schemas.microsoft.com/office/drawing/2014/main" id="{18E7C96C-EBF0-6BB4-9763-41A447F26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9756721"/>
                  </p:ext>
                </p:extLst>
              </p:nvPr>
            </p:nvGraphicFramePr>
            <p:xfrm>
              <a:off x="6286017" y="2207456"/>
              <a:ext cx="2159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6" imgW="108360" imgH="189000" progId="Equation.AxMath">
                      <p:embed/>
                    </p:oleObj>
                  </mc:Choice>
                  <mc:Fallback>
                    <p:oleObj name="AxMath" r:id="rId16" imgW="108360" imgH="189000" progId="Equation.AxMath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2641669C-DCB0-093F-CC3E-7CA2B8FEAB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6286017" y="2207456"/>
                            <a:ext cx="2159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11EFCD14-AE3C-5E07-1843-4520114CED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75370"/>
                </p:ext>
              </p:extLst>
            </p:nvPr>
          </p:nvGraphicFramePr>
          <p:xfrm>
            <a:off x="8297965" y="985562"/>
            <a:ext cx="132715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8" imgW="663840" imgH="234720" progId="Equation.AxMath">
                    <p:embed/>
                  </p:oleObj>
                </mc:Choice>
                <mc:Fallback>
                  <p:oleObj name="AxMath" r:id="rId18" imgW="663840" imgH="234720" progId="Equation.AxMat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B2488A6C-A7BF-0703-49F6-D464034A49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297965" y="985562"/>
                          <a:ext cx="132715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00B07A-B214-066A-8358-9D6DD3E9F657}"/>
                </a:ext>
              </a:extLst>
            </p:cNvPr>
            <p:cNvSpPr txBox="1"/>
            <p:nvPr/>
          </p:nvSpPr>
          <p:spPr>
            <a:xfrm>
              <a:off x="6031995" y="1391168"/>
              <a:ext cx="22799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GCRS</a:t>
              </a:r>
              <a:r>
                <a:rPr lang="zh-CN" altLang="en-US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零点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84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11B7058-B90A-EDED-138E-55D510106D04}"/>
              </a:ext>
            </a:extLst>
          </p:cNvPr>
          <p:cNvGrpSpPr/>
          <p:nvPr/>
        </p:nvGrpSpPr>
        <p:grpSpPr>
          <a:xfrm>
            <a:off x="5152092" y="1228650"/>
            <a:ext cx="7053878" cy="1784440"/>
            <a:chOff x="5152092" y="1228650"/>
            <a:chExt cx="7053878" cy="17844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978DFA-4CE8-8B19-09CC-74A05218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092" y="1228650"/>
              <a:ext cx="7053878" cy="178444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1A04045-6229-AE16-9DCB-849F945DE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008170"/>
                </p:ext>
              </p:extLst>
            </p:nvPr>
          </p:nvGraphicFramePr>
          <p:xfrm>
            <a:off x="6286017" y="2207456"/>
            <a:ext cx="2159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108360" imgH="189000" progId="Equation.AxMath">
                    <p:embed/>
                  </p:oleObj>
                </mc:Choice>
                <mc:Fallback>
                  <p:oleObj name="AxMath" r:id="rId3" imgW="108360" imgH="18900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641669C-DCB0-093F-CC3E-7CA2B8FEAB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86017" y="2207456"/>
                          <a:ext cx="2159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07987" y="1052513"/>
            <a:ext cx="6476289" cy="565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自转矩阵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CIO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地球自转角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零点差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格林尼治恒星时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GST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3" name="图形 22" descr="紧张的脸轮廓 纯色填充">
            <a:extLst>
              <a:ext uri="{FF2B5EF4-FFF2-40B4-BE49-F238E27FC236}">
                <a16:creationId xmlns:a16="http://schemas.microsoft.com/office/drawing/2014/main" id="{49966B66-F04D-D8FC-407E-BCE948DD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3258E5-D71C-5B15-C3C9-B7E92DE0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06" y="3013090"/>
            <a:ext cx="3732349" cy="365338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A401D1A-D79B-2A78-4C01-9A4868A40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46234"/>
              </p:ext>
            </p:extLst>
          </p:nvPr>
        </p:nvGraphicFramePr>
        <p:xfrm>
          <a:off x="672495" y="3078736"/>
          <a:ext cx="7782711" cy="7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54000" imgH="426240" progId="Equation.AxMath">
                  <p:embed/>
                </p:oleObj>
              </mc:Choice>
              <mc:Fallback>
                <p:oleObj name="AxMath" r:id="rId8" imgW="4554000" imgH="42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2495" y="3078736"/>
                        <a:ext cx="7782711" cy="72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DE614E3-6606-5B9C-E8DE-A3F0C5B3E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30767"/>
              </p:ext>
            </p:extLst>
          </p:nvPr>
        </p:nvGraphicFramePr>
        <p:xfrm>
          <a:off x="4363402" y="6236027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59040" imgH="190440" progId="Equation.AxMath">
                  <p:embed/>
                </p:oleObj>
              </mc:Choice>
              <mc:Fallback>
                <p:oleObj name="AxMath" r:id="rId10" imgW="9590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3402" y="6236027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DDC615-5BCF-4692-C59B-DA5F75AE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26824"/>
              </p:ext>
            </p:extLst>
          </p:nvPr>
        </p:nvGraphicFramePr>
        <p:xfrm>
          <a:off x="1053307" y="1892631"/>
          <a:ext cx="3894792" cy="45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80120" imgH="196560" progId="Equation.AxMath">
                  <p:embed/>
                </p:oleObj>
              </mc:Choice>
              <mc:Fallback>
                <p:oleObj name="AxMath" r:id="rId12" imgW="1680120" imgH="1965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FC3AB7E-24F0-FCE3-9F90-63DF4BF02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07" y="1892631"/>
                        <a:ext cx="3894792" cy="456478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8D534F-9460-B85A-844C-8BBEE3A0A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87592"/>
              </p:ext>
            </p:extLst>
          </p:nvPr>
        </p:nvGraphicFramePr>
        <p:xfrm>
          <a:off x="1758950" y="4684713"/>
          <a:ext cx="516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013920" imgH="536400" progId="Equation.AxMath">
                  <p:embed/>
                </p:oleObj>
              </mc:Choice>
              <mc:Fallback>
                <p:oleObj name="AxMath" r:id="rId14" imgW="3013920" imgH="53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8950" y="4684713"/>
                        <a:ext cx="51609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59CCB4-B6B5-8997-D523-E12FBC5B589D}"/>
              </a:ext>
            </a:extLst>
          </p:cNvPr>
          <p:cNvSpPr txBox="1"/>
          <p:nvPr/>
        </p:nvSpPr>
        <p:spPr>
          <a:xfrm>
            <a:off x="1612141" y="5783076"/>
            <a:ext cx="322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J2000.0 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起算儒略世纪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(TT)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35C3E-18C9-A552-49B4-B8A7504825B6}"/>
              </a:ext>
            </a:extLst>
          </p:cNvPr>
          <p:cNvSpPr txBox="1"/>
          <p:nvPr/>
        </p:nvSpPr>
        <p:spPr>
          <a:xfrm>
            <a:off x="3960185" y="5400209"/>
            <a:ext cx="147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8C1546-25CB-CA39-A2A8-416744AF8B81}"/>
              </a:ext>
            </a:extLst>
          </p:cNvPr>
          <p:cNvSpPr txBox="1"/>
          <p:nvPr/>
        </p:nvSpPr>
        <p:spPr>
          <a:xfrm>
            <a:off x="5739069" y="5415035"/>
            <a:ext cx="20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章动补充项（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µas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1CC4D-C32C-811B-3177-5E1AC2ED4B80}"/>
              </a:ext>
            </a:extLst>
          </p:cNvPr>
          <p:cNvSpPr txBox="1"/>
          <p:nvPr/>
        </p:nvSpPr>
        <p:spPr>
          <a:xfrm>
            <a:off x="6031995" y="1190445"/>
            <a:ext cx="2279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GCRS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零点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9AA1949-58DB-0DC4-55B7-AE2404EA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8479"/>
              </p:ext>
            </p:extLst>
          </p:nvPr>
        </p:nvGraphicFramePr>
        <p:xfrm>
          <a:off x="2572750" y="3871384"/>
          <a:ext cx="30226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768320" imgH="197280" progId="Equation.AxMath">
                  <p:embed/>
                </p:oleObj>
              </mc:Choice>
              <mc:Fallback>
                <p:oleObj name="AxMath" r:id="rId16" imgW="1768320" imgH="197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A401D1A-D79B-2A78-4C01-9A4868A40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72750" y="3871384"/>
                        <a:ext cx="30226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9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723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极移矩阵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量级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0".5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（约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9638" y="4887282"/>
            <a:ext cx="47119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符号不能错！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顺序可忽略（有的书上先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CA3AE-6F75-676E-F467-90695BDE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04" y="3873606"/>
            <a:ext cx="4162804" cy="27518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5634F-382C-AB1E-B7E5-C208965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8" y="2573554"/>
            <a:ext cx="3835110" cy="38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E22B46-C511-A987-9704-3813AC51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65" y="1052513"/>
            <a:ext cx="3327011" cy="2685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A09F5-B7EE-26F5-0006-59F20A5A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94" y="3231269"/>
            <a:ext cx="3593172" cy="1284673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6EB2EE0A-92F1-FB65-E868-65267783B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3472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7647682" cy="50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四次旋转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实现岁差转换方法：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IAU2006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保证精度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（高精度天体测量）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将赤道岁差和黄道岁差分开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Fukushima-Williams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方便加入章动角和参考架偏差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（见前）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B89E1-B6D6-5FEC-8ECC-6FBCA149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9" y="4008653"/>
            <a:ext cx="2895512" cy="26466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81184-8C38-D797-EF45-2AFBF8B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71" y="5530624"/>
            <a:ext cx="4075454" cy="3699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B6B0BD-8851-7F0C-295B-997F6ED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41" y="6117683"/>
            <a:ext cx="4014189" cy="3937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30A5AD-606E-86D9-ED45-E7DC11AC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33" y="5639162"/>
            <a:ext cx="2045478" cy="7251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94F48A-570B-F1FB-E58B-99560D70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51" y="3768595"/>
            <a:ext cx="4760826" cy="405705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67188777-0B2E-56A9-901C-264E509E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89F7F-EBF8-E013-B87F-4F3F5AA300C5}"/>
              </a:ext>
            </a:extLst>
          </p:cNvPr>
          <p:cNvSpPr txBox="1"/>
          <p:nvPr/>
        </p:nvSpPr>
        <p:spPr>
          <a:xfrm>
            <a:off x="9023756" y="3950120"/>
            <a:ext cx="124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北黄极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3F1208-C0F2-A9E8-1672-D55E079258C9}"/>
              </a:ext>
            </a:extLst>
          </p:cNvPr>
          <p:cNvGrpSpPr/>
          <p:nvPr/>
        </p:nvGrpSpPr>
        <p:grpSpPr>
          <a:xfrm>
            <a:off x="6532069" y="755804"/>
            <a:ext cx="5551080" cy="3168908"/>
            <a:chOff x="6615455" y="1073633"/>
            <a:chExt cx="5551080" cy="31689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C87E5C-3DAD-2DCE-64F6-E799B691E50F}"/>
                </a:ext>
              </a:extLst>
            </p:cNvPr>
            <p:cNvGrpSpPr/>
            <p:nvPr/>
          </p:nvGrpSpPr>
          <p:grpSpPr>
            <a:xfrm>
              <a:off x="6615455" y="1096685"/>
              <a:ext cx="5467694" cy="3145856"/>
              <a:chOff x="6366435" y="980683"/>
              <a:chExt cx="5757318" cy="331249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411985D-BEFA-410E-D990-9F958993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6435" y="980683"/>
                <a:ext cx="5757318" cy="3312492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270893E-B0D4-F419-0F8C-49C3F325BC31}"/>
                  </a:ext>
                </a:extLst>
              </p:cNvPr>
              <p:cNvSpPr/>
              <p:nvPr/>
            </p:nvSpPr>
            <p:spPr>
              <a:xfrm>
                <a:off x="8657514" y="2163869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193B897-D2E2-3765-470D-7F021B2E5A33}"/>
                  </a:ext>
                </a:extLst>
              </p:cNvPr>
              <p:cNvSpPr/>
              <p:nvPr/>
            </p:nvSpPr>
            <p:spPr>
              <a:xfrm>
                <a:off x="8341103" y="1488360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BDC7503-5179-9F3E-F8C4-2D870ACE44C9}"/>
                  </a:ext>
                </a:extLst>
              </p:cNvPr>
              <p:cNvSpPr/>
              <p:nvPr/>
            </p:nvSpPr>
            <p:spPr>
              <a:xfrm>
                <a:off x="8203326" y="3092652"/>
                <a:ext cx="120055" cy="12005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4A1543-0170-F9CD-E829-4E23E0F26AB7}"/>
                </a:ext>
              </a:extLst>
            </p:cNvPr>
            <p:cNvSpPr/>
            <p:nvPr/>
          </p:nvSpPr>
          <p:spPr>
            <a:xfrm>
              <a:off x="8359941" y="1073633"/>
              <a:ext cx="3494864" cy="164329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0E20F0-95E4-184F-E9F9-73D59D29216C}"/>
                </a:ext>
              </a:extLst>
            </p:cNvPr>
            <p:cNvSpPr txBox="1"/>
            <p:nvPr/>
          </p:nvSpPr>
          <p:spPr>
            <a:xfrm>
              <a:off x="10681929" y="2601891"/>
              <a:ext cx="14846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这里画得不太好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4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84C2B6-55DB-DD75-4FC5-AD52C845BD23}"/>
              </a:ext>
            </a:extLst>
          </p:cNvPr>
          <p:cNvSpPr/>
          <p:nvPr/>
        </p:nvSpPr>
        <p:spPr>
          <a:xfrm>
            <a:off x="3992015" y="2318343"/>
            <a:ext cx="5488316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岁差、章动、极移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地心坐标系的相互转换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9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(mean)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(true/apparent)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ED7AC-8213-EF52-C10A-A52C1BB92484}"/>
              </a:ext>
            </a:extLst>
          </p:cNvPr>
          <p:cNvSpPr/>
          <p:nvPr/>
        </p:nvSpPr>
        <p:spPr>
          <a:xfrm>
            <a:off x="2215854" y="2011554"/>
            <a:ext cx="608203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平极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真极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平赤道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真赤道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平春分点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真春分点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平恒星时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真恒星时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平太阳时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真太阳时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AEFE0121-D77A-484E-5C8C-F5851C24AAA1}"/>
              </a:ext>
            </a:extLst>
          </p:cNvPr>
          <p:cNvSpPr/>
          <p:nvPr/>
        </p:nvSpPr>
        <p:spPr>
          <a:xfrm>
            <a:off x="7083081" y="2208628"/>
            <a:ext cx="337625" cy="2672861"/>
          </a:xfrm>
          <a:prstGeom prst="rightBrace">
            <a:avLst>
              <a:gd name="adj1" fmla="val 58333"/>
              <a:gd name="adj2" fmla="val 507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A9DC4-5086-EF81-E3FB-FBB1753D403A}"/>
              </a:ext>
            </a:extLst>
          </p:cNvPr>
          <p:cNvSpPr txBox="1"/>
          <p:nvPr/>
        </p:nvSpPr>
        <p:spPr>
          <a:xfrm>
            <a:off x="7501806" y="3428107"/>
            <a:ext cx="6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00183-1AB0-A356-0356-B9C7834E2625}"/>
              </a:ext>
            </a:extLst>
          </p:cNvPr>
          <p:cNvSpPr txBox="1"/>
          <p:nvPr/>
        </p:nvSpPr>
        <p:spPr>
          <a:xfrm>
            <a:off x="6961117" y="5253622"/>
            <a:ext cx="281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地球公转不均匀性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43AA5504-9954-BDCD-69D3-BC7EDB1C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398816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图像中发现目标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如何求：相对我们的方位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419FF-76BC-9610-0701-28D97F7F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7" y="1218834"/>
            <a:ext cx="7833555" cy="523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4FBA4-084A-A1C9-B03B-C5C20C9F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1" y="2948861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212B4466-E209-B0C6-2A56-81D67BD5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转换软件包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iausofa.org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FORTRAN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astropy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 Python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地心坐标系的相互转换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02B-2146-F043-78D7-3FF5663B3B10}"/>
              </a:ext>
            </a:extLst>
          </p:cNvPr>
          <p:cNvSpPr/>
          <p:nvPr/>
        </p:nvSpPr>
        <p:spPr>
          <a:xfrm>
            <a:off x="455980" y="4628722"/>
            <a:ext cx="486178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检验自己的转换程序是否正确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理解细节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E0FD7F-F71F-12B8-6A2B-2DFC9E0CF602}"/>
              </a:ext>
            </a:extLst>
          </p:cNvPr>
          <p:cNvSpPr/>
          <p:nvPr/>
        </p:nvSpPr>
        <p:spPr>
          <a:xfrm>
            <a:off x="5425480" y="1402136"/>
            <a:ext cx="65541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datetime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datetime,timedelta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coordinates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astropy.coordinates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Longitude,Latitude,Angle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astropy.units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 u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datetime.strptime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('20200101120000', '%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Y%m%d%H%M%S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 = datetime(2023,1,1,12)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dt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timedelta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(days=300)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t0, t1, dt)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t_all.reshape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(-1,1),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scale='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np.array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([0,50,80,180]) *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np.arange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(0,80,20) *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u.deg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coordinates.SkyCoord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frame = '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gcrs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c_tete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c_gcrs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.transform_to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coordinates.TETE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obstime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astropy_time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) 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58103C2-31F2-6B6E-C5F9-6FDDBC1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537936" cy="35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坐标转换矩阵（总成绩比例：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marL="452438" lvl="1">
              <a:lnSpc>
                <a:spcPct val="250000"/>
              </a:lnSpc>
              <a:spcBef>
                <a:spcPts val="3000"/>
              </a:spcBef>
              <a:tabLst>
                <a:tab pos="452438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ICRS (GCRS)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到历元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 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37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的转换矩阵（值）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spcBef>
                <a:spcPts val="3000"/>
              </a:spcBef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采用两套算法（基于 春分点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CIO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），比较它们的差别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09638" lvl="1" indent="-4572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452438" algn="l"/>
              </a:tabLs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给出所有中间过程的矩阵（值）和主要的模型参数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实习作业二</a:t>
            </a:r>
          </a:p>
        </p:txBody>
      </p:sp>
    </p:spTree>
    <p:extLst>
      <p:ext uri="{BB962C8B-B14F-4D97-AF65-F5344CB8AC3E}">
        <p14:creationId xmlns:p14="http://schemas.microsoft.com/office/powerpoint/2010/main" val="125963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4998" y="1169054"/>
            <a:ext cx="6494837" cy="481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）理论和数据处理方法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）数学表示（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）模型常数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参考系的物理实现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56F9840-50C5-FECC-26E8-75A3EDA9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538" y="129893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6ABBAC-6E01-C88C-CEC3-858D07A5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67" y="1876925"/>
            <a:ext cx="3683489" cy="2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11376024" cy="567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国际天球参考系 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Celestial Reference System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国际天球参考架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International Celestial Reference Frame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ICRF 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国际天文学联合会（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）目前采用的天球参考系统标准</a:t>
            </a:r>
            <a:endParaRPr lang="en-GB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以几乎 “恒久不动” 的河外天体作为参照物，完全独立于地球运动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原点：太阳系质心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System, ITRS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国际地球参考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Terrestrial Reference 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ITRF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简单理解：用于定位观测者坐标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8AFF1B-889E-AF9A-1DF3-95C88DA0CC07}"/>
              </a:ext>
            </a:extLst>
          </p:cNvPr>
          <p:cNvSpPr/>
          <p:nvPr/>
        </p:nvSpPr>
        <p:spPr>
          <a:xfrm>
            <a:off x="7381098" y="4600292"/>
            <a:ext cx="50446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ICRF2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中射电源的分布 （来自：</a:t>
            </a:r>
            <a:r>
              <a:rPr lang="en-GB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IERS ICRS </a:t>
            </a:r>
            <a:r>
              <a:rPr lang="en-GB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r>
              <a:rPr lang="zh-CN" altLang="en-GB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172E91-F994-771A-036F-A1AE3A96EBF0}"/>
              </a:ext>
            </a:extLst>
          </p:cNvPr>
          <p:cNvSpPr txBox="1"/>
          <p:nvPr/>
        </p:nvSpPr>
        <p:spPr>
          <a:xfrm>
            <a:off x="1458222" y="3542459"/>
            <a:ext cx="6410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相关坐标系（广义相对论修正）：</a:t>
            </a:r>
            <a:endParaRPr lang="en-US" altLang="zh-CN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BCRS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(Barycentric Celestial Reference System)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 (Geocentric Celestial Reference System)</a:t>
            </a:r>
          </a:p>
        </p:txBody>
      </p: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61B842BF-E5A6-F64E-7704-94727E39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BC7186-BC14-D285-0F63-2D42AF5786F2}"/>
              </a:ext>
            </a:extLst>
          </p:cNvPr>
          <p:cNvSpPr txBox="1"/>
          <p:nvPr/>
        </p:nvSpPr>
        <p:spPr>
          <a:xfrm>
            <a:off x="645314" y="5131120"/>
            <a:ext cx="5707353" cy="14484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地心坐标系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=/=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惯性系！！！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8" y="1052513"/>
            <a:ext cx="6252324" cy="394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物理意义明确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对实际的望远镜观测友好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可与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建立联系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47675" algn="l"/>
              </a:tabLst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J2000.0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地心平赤道坐标系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12h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（什么时间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基于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FK5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（使用银河系内的恒星）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81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ICRS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60BE56-FFDB-3252-F725-ED49D81F5267}"/>
              </a:ext>
            </a:extLst>
          </p:cNvPr>
          <p:cNvGrpSpPr/>
          <p:nvPr/>
        </p:nvGrpSpPr>
        <p:grpSpPr>
          <a:xfrm>
            <a:off x="736755" y="5760762"/>
            <a:ext cx="5465355" cy="711201"/>
            <a:chOff x="5573174" y="5300658"/>
            <a:chExt cx="6288600" cy="8183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929A4C-8902-E418-E04E-74E8BE01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174" y="5300658"/>
              <a:ext cx="6288600" cy="81832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BE8D0FF-B30C-31A4-4980-446D3A680BDA}"/>
                </a:ext>
              </a:extLst>
            </p:cNvPr>
            <p:cNvCxnSpPr>
              <a:cxnSpLocks/>
            </p:cNvCxnSpPr>
            <p:nvPr/>
          </p:nvCxnSpPr>
          <p:spPr>
            <a:xfrm>
              <a:off x="5617029" y="5350329"/>
              <a:ext cx="6244745" cy="7686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FF37175-F24E-0A0F-0343-5846F797C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174" y="5300658"/>
              <a:ext cx="6288600" cy="818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1B2F937-ADCA-6E7E-5DF4-56042934947C}"/>
              </a:ext>
            </a:extLst>
          </p:cNvPr>
          <p:cNvSpPr/>
          <p:nvPr/>
        </p:nvSpPr>
        <p:spPr>
          <a:xfrm>
            <a:off x="6803692" y="5542549"/>
            <a:ext cx="4969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另见：</a:t>
            </a:r>
            <a:r>
              <a:rPr lang="en-GB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https://www.iers.org/IERS/EN/Science/ICRS/ICRS.html</a:t>
            </a:r>
            <a:endParaRPr 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85DC43-FE62-A78B-3EA8-07A0768B457E}"/>
              </a:ext>
            </a:extLst>
          </p:cNvPr>
          <p:cNvSpPr/>
          <p:nvPr/>
        </p:nvSpPr>
        <p:spPr>
          <a:xfrm>
            <a:off x="9947967" y="1615169"/>
            <a:ext cx="2200459" cy="1346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FK5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ICRS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J2000.0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的极点偏差在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方向是 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，经度零点差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sz="14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sz="1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3145D3-00E3-9F0B-0EC4-39D38D2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59" y="5886028"/>
            <a:ext cx="1404130" cy="3268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368EA-0B18-A248-F359-31D8C877D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6305247"/>
            <a:ext cx="2576876" cy="2888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B6E142-FE10-7258-13D7-F8CA8BC2FEF5}"/>
              </a:ext>
            </a:extLst>
          </p:cNvPr>
          <p:cNvSpPr/>
          <p:nvPr/>
        </p:nvSpPr>
        <p:spPr>
          <a:xfrm>
            <a:off x="9717004" y="6318074"/>
            <a:ext cx="1791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参考架偏差矩阵</a:t>
            </a:r>
            <a:endParaRPr 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D37CEB7-82B7-D7D6-232B-E2D2A7BD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13" name="图形 12" descr="眩晕的脸轮廓 纯色填充">
            <a:extLst>
              <a:ext uri="{FF2B5EF4-FFF2-40B4-BE49-F238E27FC236}">
                <a16:creationId xmlns:a16="http://schemas.microsoft.com/office/drawing/2014/main" id="{2560D379-26E1-CBE6-157A-F3E712BB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346" y="5998016"/>
            <a:ext cx="571360" cy="57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579484-4E2C-ED8B-D7A4-080DA18E2257}"/>
              </a:ext>
            </a:extLst>
          </p:cNvPr>
          <p:cNvSpPr/>
          <p:nvPr/>
        </p:nvSpPr>
        <p:spPr>
          <a:xfrm>
            <a:off x="4357959" y="3237665"/>
            <a:ext cx="3143774" cy="953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TT  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12h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TAI 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11:59:27.816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2000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日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11:58:55.816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2B27A-E8D7-774B-E6B5-3BBDA6D7E479}"/>
              </a:ext>
            </a:extLst>
          </p:cNvPr>
          <p:cNvSpPr txBox="1"/>
          <p:nvPr/>
        </p:nvSpPr>
        <p:spPr>
          <a:xfrm>
            <a:off x="59432" y="2586039"/>
            <a:ext cx="452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非常接近但不一样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DE8543-2A67-63C5-AB2A-A5AAB4CD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030" y="820270"/>
            <a:ext cx="2200458" cy="230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3E05EB-B16F-2024-0746-B77418B1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172" y="3211211"/>
            <a:ext cx="3365407" cy="2293942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66F0D9-E935-072A-2DC9-AC5ABB10ED78}"/>
              </a:ext>
            </a:extLst>
          </p:cNvPr>
          <p:cNvSpPr/>
          <p:nvPr/>
        </p:nvSpPr>
        <p:spPr>
          <a:xfrm>
            <a:off x="483042" y="2661919"/>
            <a:ext cx="219365" cy="2161323"/>
          </a:xfrm>
          <a:prstGeom prst="leftBrace">
            <a:avLst>
              <a:gd name="adj1" fmla="val 46018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地心坐标系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0F890-C62F-661B-493B-BA34F7C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" y="744869"/>
            <a:ext cx="11000159" cy="5353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D2CDA1-C527-34EC-70DE-AD883B195B93}"/>
              </a:ext>
            </a:extLst>
          </p:cNvPr>
          <p:cNvSpPr txBox="1"/>
          <p:nvPr/>
        </p:nvSpPr>
        <p:spPr>
          <a:xfrm>
            <a:off x="9638004" y="3421411"/>
            <a:ext cx="256796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》P6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（见第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节）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6CF-DA5C-B705-01A8-B0BE6AE0113C}"/>
              </a:ext>
            </a:extLst>
          </p:cNvPr>
          <p:cNvSpPr txBox="1"/>
          <p:nvPr/>
        </p:nvSpPr>
        <p:spPr>
          <a:xfrm>
            <a:off x="635000" y="6033066"/>
            <a:ext cx="1018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过去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(Conventional International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国际协议原点，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定义已弃用（不能缩写）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CIO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缩写为：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(Celestial Intermediate Origin)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天球中间零点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C51CEBC-F1C7-7E66-29A6-F0CFF0D56178}"/>
              </a:ext>
            </a:extLst>
          </p:cNvPr>
          <p:cNvSpPr/>
          <p:nvPr/>
        </p:nvSpPr>
        <p:spPr>
          <a:xfrm>
            <a:off x="5047129" y="4921624"/>
            <a:ext cx="770965" cy="455918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8F23D8-E3D9-5D5A-86AC-925C351A5AEB}"/>
              </a:ext>
            </a:extLst>
          </p:cNvPr>
          <p:cNvSpPr/>
          <p:nvPr/>
        </p:nvSpPr>
        <p:spPr>
          <a:xfrm>
            <a:off x="333829" y="1966686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82577-7C91-7A30-5E37-3B2E38DFFC77}"/>
              </a:ext>
            </a:extLst>
          </p:cNvPr>
          <p:cNvSpPr/>
          <p:nvPr/>
        </p:nvSpPr>
        <p:spPr>
          <a:xfrm>
            <a:off x="333829" y="2469453"/>
            <a:ext cx="60234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B7812-E06A-C84B-484F-7FAAB63FDBE2}"/>
              </a:ext>
            </a:extLst>
          </p:cNvPr>
          <p:cNvSpPr/>
          <p:nvPr/>
        </p:nvSpPr>
        <p:spPr>
          <a:xfrm>
            <a:off x="936171" y="2469453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0FE223-A5DC-FC48-C702-306D96158A9B}"/>
              </a:ext>
            </a:extLst>
          </p:cNvPr>
          <p:cNvSpPr/>
          <p:nvPr/>
        </p:nvSpPr>
        <p:spPr>
          <a:xfrm>
            <a:off x="936171" y="2964211"/>
            <a:ext cx="3318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76B5FC-E8D4-BD4B-04F3-E9116A6D55EF}"/>
              </a:ext>
            </a:extLst>
          </p:cNvPr>
          <p:cNvSpPr txBox="1"/>
          <p:nvPr/>
        </p:nvSpPr>
        <p:spPr>
          <a:xfrm>
            <a:off x="208964" y="527911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现在：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5A1CF40-40A7-D591-12EB-DF98300A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4170"/>
            <a:ext cx="11376025" cy="584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（和行星）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的引力作用下，北天极绕北黄极的运动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Precession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trike="sngStrike" dirty="0">
                <a:solidFill>
                  <a:prstClr val="black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日月岁差、行星岁差</a:t>
            </a:r>
            <a:endParaRPr lang="en-US" altLang="zh-CN" sz="2000" b="1" strike="sngStrike" dirty="0">
              <a:solidFill>
                <a:prstClr val="black">
                  <a:alpha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黄道岁差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（源于行星对黄道面的摄动）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赤道岁差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（源于日月和行星对非球形地球的力矩）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黄经章动      、交角章动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赤经章动、赤纬章动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95CE28A-04C0-D2D2-DD4F-945C7443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08060"/>
              </p:ext>
            </p:extLst>
          </p:nvPr>
        </p:nvGraphicFramePr>
        <p:xfrm>
          <a:off x="929328" y="1585875"/>
          <a:ext cx="5993606" cy="1615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6803">
                  <a:extLst>
                    <a:ext uri="{9D8B030D-6E8A-4147-A177-3AD203B41FA5}">
                      <a16:colId xmlns:a16="http://schemas.microsoft.com/office/drawing/2014/main" val="3344461493"/>
                    </a:ext>
                  </a:extLst>
                </a:gridCol>
                <a:gridCol w="2996803">
                  <a:extLst>
                    <a:ext uri="{9D8B030D-6E8A-4147-A177-3AD203B41FA5}">
                      <a16:colId xmlns:a16="http://schemas.microsoft.com/office/drawing/2014/main" val="4115943954"/>
                    </a:ext>
                  </a:extLst>
                </a:gridCol>
              </a:tblGrid>
              <a:tr h="420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ym typeface="+mn-ea"/>
                        </a:rPr>
                        <a:t>岁差 </a:t>
                      </a:r>
                      <a:r>
                        <a:rPr lang="en-US" altLang="zh-CN" sz="2400" b="1" dirty="0">
                          <a:sym typeface="+mn-ea"/>
                        </a:rPr>
                        <a:t>Precession 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ym typeface="+mn-ea"/>
                        </a:rPr>
                        <a:t>章动 </a:t>
                      </a:r>
                      <a:r>
                        <a:rPr lang="en-US" altLang="zh-CN" sz="2400" b="1" dirty="0">
                          <a:sym typeface="+mn-ea"/>
                        </a:rPr>
                        <a:t>Nutation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630"/>
                  </a:ext>
                </a:extLst>
              </a:tr>
              <a:tr h="31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dirty="0">
                          <a:solidFill>
                            <a:srgbClr val="0000FF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 dirty="0">
                          <a:sym typeface="+mn-ea"/>
                        </a:rPr>
                        <a:t>相对黄极</a:t>
                      </a:r>
                      <a:r>
                        <a:rPr lang="en-US" altLang="zh-CN" sz="1800" b="1" i="1" dirty="0">
                          <a:sym typeface="+mn-ea"/>
                        </a:rPr>
                        <a:t>K</a:t>
                      </a:r>
                      <a:r>
                        <a:rPr lang="zh-CN" altLang="en-US" sz="1800" b="1" dirty="0">
                          <a:sym typeface="+mn-ea"/>
                        </a:rPr>
                        <a:t>的运动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ym typeface="+mn-ea"/>
                        </a:rPr>
                        <a:t>真极</a:t>
                      </a:r>
                      <a:r>
                        <a:rPr lang="en-US" altLang="zh-CN" sz="1800" b="1" i="1" dirty="0">
                          <a:solidFill>
                            <a:srgbClr val="FF0000"/>
                          </a:solidFill>
                          <a:sym typeface="+mn-ea"/>
                        </a:rPr>
                        <a:t>P</a:t>
                      </a:r>
                      <a:r>
                        <a:rPr lang="zh-CN" altLang="en-US" sz="1800" b="1" i="0" dirty="0">
                          <a:sym typeface="+mn-ea"/>
                        </a:rPr>
                        <a:t>相对平极</a:t>
                      </a:r>
                      <a:r>
                        <a:rPr lang="en-US" altLang="zh-CN" sz="1800" b="1" i="1" dirty="0">
                          <a:solidFill>
                            <a:srgbClr val="0000FF"/>
                          </a:solidFill>
                          <a:sym typeface="+mn-ea"/>
                        </a:rPr>
                        <a:t>P</a:t>
                      </a:r>
                      <a:r>
                        <a:rPr lang="en-US" altLang="zh-CN" sz="1800" b="1" baseline="-25000" dirty="0">
                          <a:solidFill>
                            <a:srgbClr val="0000FF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1" i="0" dirty="0">
                          <a:sym typeface="+mn-ea"/>
                        </a:rPr>
                        <a:t>的运动</a:t>
                      </a:r>
                      <a:endParaRPr lang="zh-CN" altLang="en-US" sz="1800" b="1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295160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长期变化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周期变化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59424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ym typeface="+mn-ea"/>
                        </a:rPr>
                        <a:t>25800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ym typeface="+mn-ea"/>
                        </a:rPr>
                        <a:t>主项</a:t>
                      </a:r>
                      <a:r>
                        <a:rPr lang="en-US" altLang="zh-CN" sz="2000" b="1" dirty="0">
                          <a:sym typeface="+mn-ea"/>
                        </a:rPr>
                        <a:t>18.6</a:t>
                      </a:r>
                      <a:r>
                        <a:rPr lang="zh-CN" altLang="en-US" sz="2000" b="1" dirty="0">
                          <a:sym typeface="+mn-ea"/>
                        </a:rPr>
                        <a:t>年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11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C1495A0-C2A6-0B71-B680-AEF5844F172D}"/>
              </a:ext>
            </a:extLst>
          </p:cNvPr>
          <p:cNvSpPr txBox="1"/>
          <p:nvPr/>
        </p:nvSpPr>
        <p:spPr>
          <a:xfrm>
            <a:off x="3524856" y="3259723"/>
            <a:ext cx="202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月球轨道面进动周期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4055C5-0399-C4E3-DE49-103312269FD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9021" y="3240704"/>
            <a:ext cx="95641" cy="1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A86513CF-F6D0-9602-75B6-2FBE3302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781CA-40DA-AE65-D70A-D08426603EB3}"/>
              </a:ext>
            </a:extLst>
          </p:cNvPr>
          <p:cNvSpPr txBox="1"/>
          <p:nvPr/>
        </p:nvSpPr>
        <p:spPr>
          <a:xfrm>
            <a:off x="6484604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历元平赤道坐标系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7CF94-0E44-5CC8-474B-EC390C97E3A8}"/>
              </a:ext>
            </a:extLst>
          </p:cNvPr>
          <p:cNvSpPr txBox="1"/>
          <p:nvPr/>
        </p:nvSpPr>
        <p:spPr>
          <a:xfrm>
            <a:off x="6484604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历元真赤道坐标系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77448-3B8D-5E77-4C11-307BDA617E86}"/>
              </a:ext>
            </a:extLst>
          </p:cNvPr>
          <p:cNvSpPr txBox="1"/>
          <p:nvPr/>
        </p:nvSpPr>
        <p:spPr>
          <a:xfrm>
            <a:off x="10018366" y="4998737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瞬时平赤道坐标系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591898-55AB-D811-4B98-BBA908695B41}"/>
              </a:ext>
            </a:extLst>
          </p:cNvPr>
          <p:cNvSpPr txBox="1"/>
          <p:nvPr/>
        </p:nvSpPr>
        <p:spPr>
          <a:xfrm>
            <a:off x="10018366" y="6118436"/>
            <a:ext cx="202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瞬时真赤道坐标系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A69DA-CB1B-987A-63E6-40E85C278985}"/>
              </a:ext>
            </a:extLst>
          </p:cNvPr>
          <p:cNvSpPr/>
          <p:nvPr/>
        </p:nvSpPr>
        <p:spPr>
          <a:xfrm>
            <a:off x="7830079" y="5460179"/>
            <a:ext cx="2843741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平极、平赤道、平春分点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真极、真赤道、真春分点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FAD8F3-3BD5-0E7E-C3D0-A0A69308CFE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496687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C99125-A040-D5D4-96A7-634410C059BB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1030449" y="5368069"/>
            <a:ext cx="0" cy="750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F4CAEB-ABAF-90C0-38D0-BC6A76960FA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8508769" y="5183403"/>
            <a:ext cx="15095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48ADC-0FDC-FDF7-6FC4-B2D9A1EB9247}"/>
              </a:ext>
            </a:extLst>
          </p:cNvPr>
          <p:cNvSpPr txBox="1"/>
          <p:nvPr/>
        </p:nvSpPr>
        <p:spPr>
          <a:xfrm>
            <a:off x="6768310" y="5595837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B7D047-3B19-368A-B04E-A8800C580D68}"/>
              </a:ext>
            </a:extLst>
          </p:cNvPr>
          <p:cNvSpPr txBox="1"/>
          <p:nvPr/>
        </p:nvSpPr>
        <p:spPr>
          <a:xfrm>
            <a:off x="11030449" y="5604753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6DF09-2CB7-2C58-3EDD-69FEEEFBDD97}"/>
              </a:ext>
            </a:extLst>
          </p:cNvPr>
          <p:cNvSpPr txBox="1"/>
          <p:nvPr/>
        </p:nvSpPr>
        <p:spPr>
          <a:xfrm>
            <a:off x="8903064" y="5196776"/>
            <a:ext cx="783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0C08304-69F3-1033-1DB6-393DDF3C2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3" t="13503" r="21288" b="13462"/>
          <a:stretch/>
        </p:blipFill>
        <p:spPr>
          <a:xfrm>
            <a:off x="7646156" y="739564"/>
            <a:ext cx="4107059" cy="4133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18D25-D12C-D130-5473-072154B54AE3}"/>
              </a:ext>
            </a:extLst>
          </p:cNvPr>
          <p:cNvSpPr txBox="1"/>
          <p:nvPr/>
        </p:nvSpPr>
        <p:spPr>
          <a:xfrm>
            <a:off x="6462898" y="3659517"/>
            <a:ext cx="184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春分点西退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142984C-3758-B682-E9F6-0D52B70D0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36303"/>
              </p:ext>
            </p:extLst>
          </p:nvPr>
        </p:nvGraphicFramePr>
        <p:xfrm>
          <a:off x="9379716" y="955047"/>
          <a:ext cx="317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8400" imgH="189000" progId="Equation.AxMath">
                  <p:embed/>
                </p:oleObj>
              </mc:Choice>
              <mc:Fallback>
                <p:oleObj name="AxMath" r:id="rId5" imgW="15840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9716" y="955047"/>
                        <a:ext cx="3175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FC07A446-10C0-E978-7E6A-E86BE6DE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14271"/>
              </p:ext>
            </p:extLst>
          </p:nvPr>
        </p:nvGraphicFramePr>
        <p:xfrm>
          <a:off x="10001147" y="1147815"/>
          <a:ext cx="333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67400" imgH="190440" progId="Equation.AxMath">
                  <p:embed/>
                </p:oleObj>
              </mc:Choice>
              <mc:Fallback>
                <p:oleObj name="AxMath" r:id="rId7" imgW="1674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01147" y="1147815"/>
                        <a:ext cx="3333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F84CE46-587B-E46A-7064-836740E70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5316"/>
              </p:ext>
            </p:extLst>
          </p:nvPr>
        </p:nvGraphicFramePr>
        <p:xfrm>
          <a:off x="10448515" y="1615927"/>
          <a:ext cx="27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39680" imgH="189000" progId="Equation.AxMath">
                  <p:embed/>
                </p:oleObj>
              </mc:Choice>
              <mc:Fallback>
                <p:oleObj name="AxMath" r:id="rId9" imgW="13968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48515" y="1615927"/>
                        <a:ext cx="2794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A66368-7B9D-BBF8-A0C5-9CBE0597BF28}"/>
              </a:ext>
            </a:extLst>
          </p:cNvPr>
          <p:cNvCxnSpPr>
            <a:cxnSpLocks/>
          </p:cNvCxnSpPr>
          <p:nvPr/>
        </p:nvCxnSpPr>
        <p:spPr>
          <a:xfrm flipH="1">
            <a:off x="2412511" y="6152623"/>
            <a:ext cx="315831" cy="150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FBE7BC5-7393-1917-6F22-CA4439E83A6A}"/>
              </a:ext>
            </a:extLst>
          </p:cNvPr>
          <p:cNvCxnSpPr>
            <a:cxnSpLocks/>
          </p:cNvCxnSpPr>
          <p:nvPr/>
        </p:nvCxnSpPr>
        <p:spPr>
          <a:xfrm>
            <a:off x="2753742" y="6152623"/>
            <a:ext cx="335280" cy="150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4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0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831137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 Motion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6906DF3B-3ED1-B37D-931A-5A2E3E0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" y="1522562"/>
            <a:ext cx="6096000" cy="457200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2218229-7518-6586-B987-341A618E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522562"/>
            <a:ext cx="6096000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BBA4E4-2AEC-1443-6F87-4B7B4A737D9F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299F734E-A549-D937-6EB7-2D736CDA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地球自转轴相对地壳的运动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solidFill>
                  <a:schemeClr val="tx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瞬时自转极在地球表面的位移 </a:t>
            </a:r>
            <a:endParaRPr lang="en-US" altLang="zh-CN" sz="2400" b="1" strike="sngStrike" dirty="0">
              <a:solidFill>
                <a:schemeClr val="tx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ITRS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内的极坐标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方向定义）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自由极移（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Chandler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摆动）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最主要项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转轴与惯量主轴不重合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见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非刚体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周年受迫极移（季节项）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地表和大气层内季节性气象过程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其它高频项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的定义中以周期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为界划分章动项和极移项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极移需要持续监测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岁差、章动、极移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3A59-833A-6997-DF61-02A9A4F3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91" y="1197227"/>
            <a:ext cx="6272890" cy="4463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7BD984-9AEE-9D40-223D-4F9F19D2146A}"/>
              </a:ext>
            </a:extLst>
          </p:cNvPr>
          <p:cNvSpPr txBox="1"/>
          <p:nvPr/>
        </p:nvSpPr>
        <p:spPr>
          <a:xfrm>
            <a:off x="1793523" y="6187845"/>
            <a:ext cx="81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CIP (Celestial Intermediate Pole)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天球中间极</a:t>
            </a: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（见后）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6F0C73-A90F-4A47-7E99-E639E9F8F4E0}"/>
              </a:ext>
            </a:extLst>
          </p:cNvPr>
          <p:cNvSpPr txBox="1"/>
          <p:nvPr/>
        </p:nvSpPr>
        <p:spPr>
          <a:xfrm>
            <a:off x="454701" y="2943683"/>
            <a:ext cx="4816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发布和预报：</a:t>
            </a:r>
            <a:r>
              <a:rPr lang="en-GB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www.iers.org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GB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celestrak.org</a:t>
            </a:r>
            <a:endParaRPr lang="en-GB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7A41DF-1BA2-1353-DD3F-08A83E83F3B7}"/>
              </a:ext>
            </a:extLst>
          </p:cNvPr>
          <p:cNvSpPr/>
          <p:nvPr/>
        </p:nvSpPr>
        <p:spPr>
          <a:xfrm>
            <a:off x="4742924" y="2974460"/>
            <a:ext cx="1350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见第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节课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C8EFDE77-87D7-E201-73F7-A8ECBDCE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" y="3147664"/>
            <a:ext cx="571360" cy="571360"/>
          </a:xfrm>
          <a:prstGeom prst="rect">
            <a:avLst/>
          </a:prstGeom>
        </p:spPr>
      </p:pic>
      <p:pic>
        <p:nvPicPr>
          <p:cNvPr id="9" name="图形 8" descr="紧张的脸轮廓 纯色填充">
            <a:extLst>
              <a:ext uri="{FF2B5EF4-FFF2-40B4-BE49-F238E27FC236}">
                <a16:creationId xmlns:a16="http://schemas.microsoft.com/office/drawing/2014/main" id="{8D665B6B-07D8-1EAC-BA05-5B64146F9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8553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63404</TotalTime>
  <Words>1592</Words>
  <Application>Microsoft Office PowerPoint</Application>
  <PresentationFormat>宽屏</PresentationFormat>
  <Paragraphs>322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512</cp:revision>
  <dcterms:created xsi:type="dcterms:W3CDTF">2022-10-24T14:28:29Z</dcterms:created>
  <dcterms:modified xsi:type="dcterms:W3CDTF">2024-09-27T02:38:44Z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